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1"/>
  </p:notesMasterIdLst>
  <p:sldIdLst>
    <p:sldId id="256" r:id="rId2"/>
    <p:sldId id="288" r:id="rId3"/>
    <p:sldId id="284" r:id="rId4"/>
    <p:sldId id="279" r:id="rId5"/>
    <p:sldId id="260" r:id="rId6"/>
    <p:sldId id="299" r:id="rId7"/>
    <p:sldId id="275" r:id="rId8"/>
    <p:sldId id="276" r:id="rId9"/>
    <p:sldId id="278" r:id="rId10"/>
    <p:sldId id="302" r:id="rId11"/>
    <p:sldId id="280" r:id="rId12"/>
    <p:sldId id="301" r:id="rId13"/>
    <p:sldId id="300" r:id="rId14"/>
    <p:sldId id="297" r:id="rId15"/>
    <p:sldId id="305" r:id="rId16"/>
    <p:sldId id="304" r:id="rId17"/>
    <p:sldId id="281" r:id="rId18"/>
    <p:sldId id="285" r:id="rId19"/>
    <p:sldId id="289" r:id="rId20"/>
    <p:sldId id="290" r:id="rId21"/>
    <p:sldId id="291" r:id="rId22"/>
    <p:sldId id="292" r:id="rId23"/>
    <p:sldId id="294" r:id="rId24"/>
    <p:sldId id="295" r:id="rId25"/>
    <p:sldId id="296" r:id="rId26"/>
    <p:sldId id="303" r:id="rId27"/>
    <p:sldId id="306" r:id="rId28"/>
    <p:sldId id="307" r:id="rId29"/>
    <p:sldId id="308" r:id="rId30"/>
    <p:sldId id="320" r:id="rId31"/>
    <p:sldId id="311" r:id="rId32"/>
    <p:sldId id="324" r:id="rId33"/>
    <p:sldId id="318" r:id="rId34"/>
    <p:sldId id="312" r:id="rId35"/>
    <p:sldId id="321" r:id="rId36"/>
    <p:sldId id="313" r:id="rId37"/>
    <p:sldId id="322" r:id="rId38"/>
    <p:sldId id="314" r:id="rId39"/>
    <p:sldId id="323" r:id="rId40"/>
    <p:sldId id="325" r:id="rId41"/>
    <p:sldId id="326" r:id="rId42"/>
    <p:sldId id="327" r:id="rId43"/>
    <p:sldId id="328" r:id="rId44"/>
    <p:sldId id="329" r:id="rId45"/>
    <p:sldId id="330" r:id="rId46"/>
    <p:sldId id="335" r:id="rId47"/>
    <p:sldId id="342" r:id="rId48"/>
    <p:sldId id="336" r:id="rId49"/>
    <p:sldId id="338" r:id="rId50"/>
    <p:sldId id="343" r:id="rId51"/>
    <p:sldId id="344" r:id="rId52"/>
    <p:sldId id="353" r:id="rId53"/>
    <p:sldId id="348" r:id="rId54"/>
    <p:sldId id="349" r:id="rId55"/>
    <p:sldId id="352" r:id="rId56"/>
    <p:sldId id="350" r:id="rId57"/>
    <p:sldId id="354" r:id="rId58"/>
    <p:sldId id="351" r:id="rId59"/>
    <p:sldId id="355" r:id="rId60"/>
    <p:sldId id="356" r:id="rId61"/>
    <p:sldId id="357" r:id="rId62"/>
    <p:sldId id="358" r:id="rId63"/>
    <p:sldId id="359" r:id="rId64"/>
    <p:sldId id="363" r:id="rId65"/>
    <p:sldId id="360" r:id="rId66"/>
    <p:sldId id="364" r:id="rId67"/>
    <p:sldId id="361" r:id="rId68"/>
    <p:sldId id="362" r:id="rId69"/>
    <p:sldId id="286" r:id="rId7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4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목진욱" initials="목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99"/>
    <a:srgbClr val="8E33B7"/>
    <a:srgbClr val="EE3251"/>
    <a:srgbClr val="D162F4"/>
    <a:srgbClr val="20B1E4"/>
    <a:srgbClr val="1276E4"/>
    <a:srgbClr val="F9F9F9"/>
    <a:srgbClr val="C91130"/>
    <a:srgbClr val="400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7465" autoAdjust="0"/>
  </p:normalViewPr>
  <p:slideViewPr>
    <p:cSldViewPr>
      <p:cViewPr varScale="1">
        <p:scale>
          <a:sx n="108" d="100"/>
          <a:sy n="108" d="100"/>
        </p:scale>
        <p:origin x="706" y="82"/>
      </p:cViewPr>
      <p:guideLst>
        <p:guide orient="horz" pos="94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26A615-EB01-499E-B5A4-F9E5555FAC41}" type="datetimeFigureOut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1FE87-7271-4CA7-923F-779D8546BB5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98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22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736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712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985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3242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681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09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771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124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76489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1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22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184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223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521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1070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22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22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0668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23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10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1FE87-7271-4CA7-923F-779D8546BB5F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6307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DA432-7CF7-4A2F-BE93-45834DC6981A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7398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7874E-A10F-471C-8256-225074C0AF2B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EB79B-30B3-4633-836E-EFD4D4FA2D1D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24592-450A-430F-AC41-573E2C35F0D3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DF58E-7ED5-4C1A-8D64-38BA445540F2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8D63A-7305-4E2A-9EC9-B3374294D0FF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7C49-F6D0-470C-8692-267ABD384506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BF9CB-F3AB-4608-BD8A-FBC6CFE48F59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79446-3D89-4183-BF78-007039573181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AD35A-7C1E-4458-B764-3FAC3DB692FB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7DD3-CCBD-49AE-B249-908CD4605F75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B3BA-3042-408B-B955-AAB1583C0FBE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5A4BE-6A2F-47E3-BAAE-8D7CFE958731}" type="datetime1">
              <a:rPr lang="ko-KR" altLang="en-US" smtClean="0"/>
              <a:t>2017-12-03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hyperlink" Target="http://www.saeon.c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hyperlink" Target="https://spri.kr/posts/view/21830?code=inderstry_trend" TargetMode="External"/><Relationship Id="rId3" Type="http://schemas.openxmlformats.org/officeDocument/2006/relationships/hyperlink" Target="https://ko.wikipedia.org/wiki/%EC%8A%A4%ED%81%AC%EB%9F%BC_(%EC%95%A0%EC%9E%90%EC%9D%BC_%EA%B0%9C%EB%B0%9C_%ED%94%84%EB%A1%9C%EC%84%B8%EC%8A%A4)" TargetMode="External"/><Relationship Id="rId7" Type="http://schemas.openxmlformats.org/officeDocument/2006/relationships/hyperlink" Target="http://www.optimumsafetyconsultants.co.uk/blog/5-things-need-include-risk-assessment/" TargetMode="External"/><Relationship Id="rId2" Type="http://schemas.openxmlformats.org/officeDocument/2006/relationships/hyperlink" Target="https://github.com/featu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d_qq_1o591w" TargetMode="External"/><Relationship Id="rId5" Type="http://schemas.openxmlformats.org/officeDocument/2006/relationships/hyperlink" Target="http://apprize.info/c/index.html" TargetMode="External"/><Relationship Id="rId4" Type="http://schemas.openxmlformats.org/officeDocument/2006/relationships/hyperlink" Target="https://en.wikipedia.org/wiki/Burn_down_chart" TargetMode="External"/><Relationship Id="rId9" Type="http://schemas.openxmlformats.org/officeDocument/2006/relationships/hyperlink" Target="http://blog.naver.com/PostView.nhn?blogId=ymhyms&amp;logNo=220613921036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99592" y="1266368"/>
            <a:ext cx="612068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MS UI Gothic" panose="020B0600070205080204" pitchFamily="34" charset="-128"/>
                <a:ea typeface="MS UI Gothic" panose="020B0600070205080204" pitchFamily="34" charset="-128"/>
              </a:rPr>
              <a:t>C - minorgramming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342" y="1953294"/>
            <a:ext cx="24482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70" pitchFamily="18" charset="-127"/>
                <a:ea typeface="THE정고딕170" pitchFamily="18" charset="-127"/>
              </a:rPr>
              <a:t> 3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70" pitchFamily="18" charset="-127"/>
                <a:ea typeface="THE정고딕170" pitchFamily="18" charset="-127"/>
              </a:rPr>
              <a:t>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71600" y="411510"/>
            <a:ext cx="720080" cy="720080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971600" y="2571750"/>
            <a:ext cx="72008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971600" y="3423652"/>
            <a:ext cx="720080" cy="15621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71600" y="4659982"/>
            <a:ext cx="720080" cy="7200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9592" y="3603270"/>
            <a:ext cx="4356484" cy="10772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목진욱 </a:t>
            </a:r>
            <a:r>
              <a:rPr lang="en-US" altLang="ko-KR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Project Leader</a:t>
            </a:r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600" spc="4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김민수 </a:t>
            </a:r>
            <a:r>
              <a:rPr lang="en-US" altLang="ko-KR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Technology Leader</a:t>
            </a:r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sz="1600" spc="4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정준화 </a:t>
            </a:r>
            <a:r>
              <a:rPr lang="en-US" altLang="ko-KR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Market Leader</a:t>
            </a:r>
          </a:p>
          <a:p>
            <a:r>
              <a:rPr lang="ko-KR" altLang="en-US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백도희 </a:t>
            </a:r>
            <a:r>
              <a:rPr lang="en-US" altLang="ko-KR" sz="1600" spc="450" dirty="0">
                <a:latin typeface="HY중고딕" panose="02030600000101010101" pitchFamily="18" charset="-127"/>
                <a:ea typeface="HY중고딕" panose="02030600000101010101" pitchFamily="18" charset="-127"/>
              </a:rPr>
              <a:t>Knowledge Leader</a:t>
            </a:r>
            <a:endParaRPr lang="en-US" altLang="ko-KR" sz="900" spc="45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C1BF9-A2B9-4B07-9600-E333961FA08C}"/>
              </a:ext>
            </a:extLst>
          </p:cNvPr>
          <p:cNvSpPr txBox="1"/>
          <p:nvPr/>
        </p:nvSpPr>
        <p:spPr>
          <a:xfrm>
            <a:off x="914342" y="2977666"/>
            <a:ext cx="2448272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70" pitchFamily="18" charset="-127"/>
                <a:ea typeface="문체부 바탕체" panose="02030609000101010101" pitchFamily="17" charset="-127"/>
              </a:rPr>
              <a:t>기초 창의 공학 설계 </a:t>
            </a:r>
          </a:p>
        </p:txBody>
      </p:sp>
      <p:pic>
        <p:nvPicPr>
          <p:cNvPr id="1034" name="Picture 10" descr="C (programming languag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631" y="467423"/>
            <a:ext cx="3171825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6" y="444519"/>
            <a:ext cx="341107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Knowledge – </a:t>
            </a:r>
            <a:r>
              <a:rPr lang="ko-KR" altLang="en-US" sz="1600" dirty="0"/>
              <a:t>용어 관련 사전조사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507318" y="1070411"/>
            <a:ext cx="7992888" cy="374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635217" y="1219841"/>
            <a:ext cx="7737090" cy="3445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686366" y="1326242"/>
            <a:ext cx="7558042" cy="132036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330" spc="-150" dirty="0">
                <a:latin typeface="나눔명조" pitchFamily="18" charset="-127"/>
                <a:ea typeface="나눔명조" pitchFamily="18" charset="-127"/>
              </a:rPr>
              <a:t>C programing language </a:t>
            </a:r>
            <a:r>
              <a:rPr lang="ko-KR" altLang="en-US" sz="1330" spc="-150" dirty="0">
                <a:latin typeface="나눔명조" pitchFamily="18" charset="-127"/>
                <a:ea typeface="나눔명조" pitchFamily="18" charset="-127"/>
              </a:rPr>
              <a:t>사용 사례 </a:t>
            </a:r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330" spc="-150" dirty="0">
                <a:latin typeface="나눔명조" pitchFamily="18" charset="-127"/>
                <a:ea typeface="나눔명조" pitchFamily="18" charset="-127"/>
              </a:rPr>
              <a:t>C</a:t>
            </a:r>
            <a:r>
              <a:rPr lang="ko-KR" altLang="en-US" sz="1330" spc="-150" dirty="0">
                <a:latin typeface="나눔명조" pitchFamily="18" charset="-127"/>
                <a:ea typeface="나눔명조" pitchFamily="18" charset="-127"/>
              </a:rPr>
              <a:t>언어 란</a:t>
            </a:r>
            <a:r>
              <a:rPr lang="en-US" altLang="ko-KR" sz="1330" spc="-150" dirty="0">
                <a:latin typeface="나눔명조" pitchFamily="18" charset="-127"/>
                <a:ea typeface="나눔명조" pitchFamily="18" charset="-127"/>
              </a:rPr>
              <a:t>? </a:t>
            </a:r>
          </a:p>
          <a:p>
            <a:r>
              <a:rPr lang="en-US" altLang="ko-KR" sz="1330" spc="-150" dirty="0">
                <a:latin typeface="나눔명조" pitchFamily="18" charset="-127"/>
                <a:ea typeface="나눔명조" pitchFamily="18" charset="-127"/>
              </a:rPr>
              <a:t> 1972</a:t>
            </a:r>
            <a:r>
              <a:rPr lang="ko-KR" altLang="en-US" sz="1330" spc="-150" dirty="0">
                <a:latin typeface="나눔명조" pitchFamily="18" charset="-127"/>
                <a:ea typeface="나눔명조" pitchFamily="18" charset="-127"/>
              </a:rPr>
              <a:t>년에 </a:t>
            </a:r>
            <a:r>
              <a:rPr lang="ko-KR" altLang="en-US" sz="1330" spc="-150" dirty="0" err="1">
                <a:latin typeface="나눔명조" pitchFamily="18" charset="-127"/>
                <a:ea typeface="나눔명조" pitchFamily="18" charset="-127"/>
              </a:rPr>
              <a:t>데니스</a:t>
            </a:r>
            <a:r>
              <a:rPr lang="ko-KR" altLang="en-US" sz="1330" spc="-150" dirty="0">
                <a:latin typeface="나눔명조" pitchFamily="18" charset="-127"/>
                <a:ea typeface="나눔명조" pitchFamily="18" charset="-127"/>
              </a:rPr>
              <a:t> 리치가 만든 유닉스 운영 체제에서 사용하기 위해 개발한 프로그래밍 언어</a:t>
            </a:r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7714A9-7D0B-48AC-BFC9-60E089C4A170}"/>
              </a:ext>
            </a:extLst>
          </p:cNvPr>
          <p:cNvSpPr txBox="1"/>
          <p:nvPr/>
        </p:nvSpPr>
        <p:spPr>
          <a:xfrm>
            <a:off x="832753" y="2309139"/>
            <a:ext cx="7265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E1050-EBD2-442B-8555-34999601FCAD}"/>
              </a:ext>
            </a:extLst>
          </p:cNvPr>
          <p:cNvSpPr txBox="1"/>
          <p:nvPr/>
        </p:nvSpPr>
        <p:spPr>
          <a:xfrm>
            <a:off x="763116" y="2384997"/>
            <a:ext cx="7125994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•</a:t>
            </a:r>
            <a:r>
              <a:rPr lang="ko-KR" altLang="en-US" dirty="0"/>
              <a:t>운영체제 및 디바이스 드라이버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</a:t>
            </a:r>
            <a:r>
              <a:rPr lang="ko-KR" altLang="en-US" dirty="0"/>
              <a:t>임베디드 프로그래밍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</a:t>
            </a:r>
            <a:r>
              <a:rPr lang="ko-KR" altLang="en-US" dirty="0"/>
              <a:t>매우 빠른 계산속도가 필요한 프로그램이나 라이브러리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</a:t>
            </a:r>
            <a:r>
              <a:rPr lang="ko-KR" altLang="en-US" dirty="0" err="1"/>
              <a:t>암호학</a:t>
            </a:r>
            <a:r>
              <a:rPr lang="ko-KR" altLang="en-US" dirty="0"/>
              <a:t> 라이브러리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•</a:t>
            </a:r>
            <a:r>
              <a:rPr lang="ko-KR" altLang="en-US" dirty="0"/>
              <a:t>프로그래밍 언어 인터프리터</a:t>
            </a:r>
            <a:r>
              <a:rPr lang="en-US" altLang="ko-KR" dirty="0"/>
              <a:t>(</a:t>
            </a:r>
            <a:r>
              <a:rPr lang="en-US" altLang="ko-KR" dirty="0" err="1"/>
              <a:t>CPython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12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6" y="444519"/>
            <a:ext cx="3411076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Knowledge – </a:t>
            </a:r>
            <a:r>
              <a:rPr lang="ko-KR" altLang="en-US" sz="1600" dirty="0"/>
              <a:t>용어 관련 사전조사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507318" y="1070411"/>
            <a:ext cx="7992888" cy="374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635217" y="1219841"/>
            <a:ext cx="7737090" cy="3445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686366" y="1326242"/>
            <a:ext cx="7558042" cy="93256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330" spc="-150" dirty="0">
                <a:latin typeface="나눔명조" pitchFamily="18" charset="-127"/>
                <a:ea typeface="나눔명조" pitchFamily="18" charset="-127"/>
              </a:rPr>
              <a:t>GIT HUB</a:t>
            </a:r>
          </a:p>
          <a:p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ko-KR" sz="1400" b="1" dirty="0"/>
              <a:t>깃허브</a:t>
            </a:r>
            <a:r>
              <a:rPr lang="ko-KR" altLang="ko-KR" sz="1400" dirty="0"/>
              <a:t>는 분산 버전 관리 툴인 깃(Git)을 사용하는 프로젝트를 지원하는 웹호스팅 서비스이다.</a:t>
            </a:r>
            <a:endParaRPr lang="en-US" altLang="ko-KR" sz="1400" dirty="0"/>
          </a:p>
          <a:p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공유가 허용된 멤버끼리 코드를 함께 수정할 수 있고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수정된 내용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수정한 시간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코멘트 들을 알 수 있다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.</a:t>
            </a:r>
            <a:endParaRPr lang="ko-KR" altLang="en-US" sz="1330" spc="-1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23EF7E-D314-47F7-A33E-BB4A7C2F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354" y="2320302"/>
            <a:ext cx="3452263" cy="19985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7935A31-7DD6-4007-BA28-148B6035D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754" y="2320302"/>
            <a:ext cx="3663493" cy="199858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73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Knowledge – </a:t>
            </a:r>
            <a:r>
              <a:rPr lang="ko-KR" altLang="en-US" sz="1600" dirty="0"/>
              <a:t>용어 관련 사전조사</a:t>
            </a:r>
          </a:p>
          <a:p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568952" cy="42079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6" y="931151"/>
            <a:ext cx="8291263" cy="394485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7318" y="1188412"/>
            <a:ext cx="7558042" cy="115877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en-US" altLang="ko-KR" sz="1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Scrum</a:t>
            </a:r>
          </a:p>
          <a:p>
            <a:pPr lvl="0">
              <a:defRPr lang="ko-KR" altLang="en-US"/>
            </a:pPr>
            <a:endParaRPr lang="en-US" altLang="ko-KR" sz="133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ko-KR" sz="1400" dirty="0"/>
              <a:t>스크럼은 특정 언어나 방법론에 의존적이지 않으며, 개발 언어는 물론이고 객체지향 </a:t>
            </a:r>
            <a:r>
              <a:rPr lang="ko-KR" altLang="ko-KR" sz="1400" dirty="0" err="1"/>
              <a:t>언어와도</a:t>
            </a:r>
            <a:r>
              <a:rPr lang="ko-KR" altLang="ko-KR" sz="1400" dirty="0"/>
              <a:t> 관련이 없는 넓은 응용 범위의 개발 기법이다. 스크럼은 애자일 소프트웨어 개발 과정의 하나로 다음과 같은 특성을 가지고 있다.</a:t>
            </a:r>
            <a:endParaRPr lang="en-US" altLang="ko-KR" sz="12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B3864C-4B0F-45F7-ACD9-6A85AE670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2" y="2445171"/>
            <a:ext cx="3884207" cy="23096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02E3B9-B2BE-4604-818C-9F6BEC828FD1}"/>
              </a:ext>
            </a:extLst>
          </p:cNvPr>
          <p:cNvSpPr txBox="1"/>
          <p:nvPr/>
        </p:nvSpPr>
        <p:spPr>
          <a:xfrm>
            <a:off x="4350769" y="2676306"/>
            <a:ext cx="4427124" cy="2090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솔루션에 포함할 기능/개선점에 대한 우선 순위를 부여한다.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개발 주기는 30일 정도로 조절하고 개발 주기마다 실제 동작할 수 있는 결과를 제공하라</a:t>
            </a:r>
            <a:r>
              <a:rPr lang="en-US" altLang="ko-KR" sz="1100" dirty="0"/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개발 주기마다 적용할 기능이나 개선에 대한 목록을 제공하라.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날마다 15분 정도 회의를 가져라.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항상 팀 단위로 생각하라.</a:t>
            </a:r>
            <a:endParaRPr lang="en-US" altLang="ko-KR" sz="11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ko-KR" sz="1100" dirty="0"/>
              <a:t>원활한 의사소통을 위하여, 구분 없는 열린 공간을 유지하라.</a:t>
            </a:r>
          </a:p>
          <a:p>
            <a:pPr>
              <a:lnSpc>
                <a:spcPct val="150000"/>
              </a:lnSpc>
            </a:pP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4570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6" y="444519"/>
            <a:ext cx="326706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Knowledge – </a:t>
            </a:r>
            <a:r>
              <a:rPr lang="ko-KR" altLang="en-US" sz="1600" dirty="0"/>
              <a:t>용어 관련 사전조사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507318" y="1070411"/>
            <a:ext cx="7992888" cy="374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635217" y="1219841"/>
            <a:ext cx="7737090" cy="344555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663817" y="1257515"/>
            <a:ext cx="7558042" cy="150041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en-US" altLang="ko-KR" sz="14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Burn - down Chart</a:t>
            </a:r>
          </a:p>
          <a:p>
            <a:pPr lvl="0">
              <a:defRPr lang="ko-KR" altLang="en-US"/>
            </a:pPr>
            <a:endParaRPr lang="en-US" altLang="ko-KR" sz="110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맑은 고딕"/>
            </a:endParaRPr>
          </a:p>
          <a:p>
            <a:r>
              <a:rPr lang="ko-KR" altLang="en-US" sz="1400" dirty="0" err="1"/>
              <a:t>번다운</a:t>
            </a:r>
            <a:r>
              <a:rPr lang="ko-KR" altLang="en-US" sz="1400" dirty="0"/>
              <a:t> 차트는 시간 대비 </a:t>
            </a:r>
            <a:r>
              <a:rPr lang="ko-KR" altLang="en-US" sz="1400" dirty="0" err="1"/>
              <a:t>할일을</a:t>
            </a:r>
            <a:r>
              <a:rPr lang="ko-KR" altLang="en-US" sz="1400" dirty="0"/>
              <a:t> 그래프로 표현한 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팀원 모두가 적절한 속도로 작업을 하고 있는지 시각화 시켜주는데 사용되어 </a:t>
            </a:r>
            <a:r>
              <a:rPr lang="ko-KR" altLang="en-US" sz="1400" dirty="0" err="1"/>
              <a:t>질수</a:t>
            </a:r>
            <a:r>
              <a:rPr lang="ko-KR" altLang="en-US" sz="1400" dirty="0"/>
              <a:t> 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시간은 </a:t>
            </a:r>
            <a:r>
              <a:rPr lang="en-US" altLang="ko-KR" sz="1400" dirty="0"/>
              <a:t>X</a:t>
            </a:r>
            <a:r>
              <a:rPr lang="ko-KR" altLang="en-US" sz="1400" dirty="0"/>
              <a:t>축으로 남은 기능들은 </a:t>
            </a:r>
            <a:r>
              <a:rPr lang="en-US" altLang="ko-KR" sz="1400" dirty="0"/>
              <a:t>Y</a:t>
            </a:r>
            <a:r>
              <a:rPr lang="ko-KR" altLang="en-US" sz="1400" dirty="0"/>
              <a:t>축으로 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개발팀의 개발 속도를 </a:t>
            </a:r>
            <a:r>
              <a:rPr lang="ko-KR" altLang="en-US" sz="1400" dirty="0" err="1"/>
              <a:t>측정할때</a:t>
            </a:r>
            <a:r>
              <a:rPr lang="ko-KR" altLang="en-US" sz="1400" dirty="0"/>
              <a:t> 유용하다</a:t>
            </a:r>
            <a:r>
              <a:rPr lang="en-US" altLang="ko-KR" sz="1400" dirty="0"/>
              <a:t>. </a:t>
            </a:r>
            <a:r>
              <a:rPr lang="ko-KR" altLang="en-US" sz="1400" dirty="0"/>
              <a:t>기능들을 비슷한 작업량으로 나누었다면 이 그래프 적당한 </a:t>
            </a:r>
            <a:r>
              <a:rPr lang="ko-KR" altLang="en-US" sz="1400" dirty="0" err="1"/>
              <a:t>상수값을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가질것이다</a:t>
            </a:r>
            <a:r>
              <a:rPr lang="en-US" altLang="ko-KR" sz="1400" dirty="0"/>
              <a:t>. </a:t>
            </a:r>
          </a:p>
          <a:p>
            <a:pPr lvl="0">
              <a:defRPr lang="ko-KR" altLang="en-US"/>
            </a:pPr>
            <a:endParaRPr lang="en-US" altLang="ko-KR" sz="105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77114D-49B7-49DE-BC8E-0BD38F41B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51" y="2573247"/>
            <a:ext cx="5694973" cy="20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817741"/>
              </p:ext>
            </p:extLst>
          </p:nvPr>
        </p:nvGraphicFramePr>
        <p:xfrm>
          <a:off x="755576" y="1792198"/>
          <a:ext cx="7571186" cy="246917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7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5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5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59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159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51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구분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2030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2035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*CAGR(%)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세계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시장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제한 자율주행</a:t>
                      </a:r>
                      <a:r>
                        <a:rPr lang="en-US" altLang="ko-KR" sz="1200" dirty="0"/>
                        <a:t>(Lv3)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63.9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1,234.80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3,456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4,905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2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완전 자율주행</a:t>
                      </a:r>
                      <a:r>
                        <a:rPr lang="en-US" altLang="ko-KR" sz="1200" dirty="0"/>
                        <a:t>(Lv4)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6.6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314.1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3,109.20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6,299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84.2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07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64.5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1,548.90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6,565.20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11,204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25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국내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시장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제한 자율주행</a:t>
                      </a:r>
                      <a:r>
                        <a:rPr lang="en-US" altLang="ko-KR" sz="1200" dirty="0"/>
                        <a:t>(Lv3)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1,493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28,852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80,753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114,610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33.6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2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완전 자율주행</a:t>
                      </a:r>
                      <a:r>
                        <a:rPr lang="en-US" altLang="ko-KR" sz="1200" dirty="0"/>
                        <a:t>(Lv4)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7,341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72,651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147,183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84.2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070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1,509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36,193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153,404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261,794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26762" y="4767263"/>
            <a:ext cx="360038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자율주행 자동차 시장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876586"/>
            <a:ext cx="12961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* CAGR-</a:t>
            </a:r>
            <a:r>
              <a:rPr lang="ko-KR" altLang="en-US" sz="800" dirty="0"/>
              <a:t>연평균 성장률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03648" y="1266314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표</a:t>
            </a:r>
            <a:r>
              <a:rPr lang="en-US" altLang="ko-KR" dirty="0"/>
              <a:t>1]</a:t>
            </a:r>
            <a:r>
              <a:rPr lang="ko-KR" altLang="en-US" dirty="0"/>
              <a:t>국내외 자율주행자동차 시장 전망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억달러</a:t>
            </a:r>
            <a:r>
              <a:rPr lang="en-US" altLang="ko-KR" dirty="0"/>
              <a:t>,</a:t>
            </a:r>
            <a:r>
              <a:rPr lang="ko-KR" altLang="en-US" dirty="0"/>
              <a:t>억 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4371950"/>
            <a:ext cx="7128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위 기준은 미국 교통부 산하 도로교통 안전국</a:t>
            </a:r>
            <a:r>
              <a:rPr lang="en-US" altLang="ko-KR" sz="800" dirty="0"/>
              <a:t>(NHTSA)</a:t>
            </a:r>
            <a:r>
              <a:rPr lang="ko-KR" altLang="en-US" sz="800" dirty="0"/>
              <a:t>의 </a:t>
            </a:r>
            <a:r>
              <a:rPr lang="en-US" altLang="ko-KR" sz="800" dirty="0"/>
              <a:t>2016</a:t>
            </a:r>
            <a:r>
              <a:rPr lang="ko-KR" altLang="en-US" sz="800" dirty="0"/>
              <a:t>년 </a:t>
            </a:r>
            <a:r>
              <a:rPr lang="en-US" altLang="ko-KR" sz="800" dirty="0"/>
              <a:t>10</a:t>
            </a:r>
            <a:r>
              <a:rPr lang="ko-KR" altLang="en-US" sz="800" dirty="0"/>
              <a:t>월 이전 자동차 자동화레벨</a:t>
            </a:r>
            <a:r>
              <a:rPr lang="en-US" altLang="ko-KR" sz="800" dirty="0"/>
              <a:t>(0~4</a:t>
            </a:r>
            <a:r>
              <a:rPr lang="ko-KR" altLang="en-US" sz="800" dirty="0"/>
              <a:t>단계</a:t>
            </a:r>
            <a:r>
              <a:rPr lang="en-US" altLang="ko-KR" sz="800" dirty="0"/>
              <a:t>)</a:t>
            </a:r>
            <a:r>
              <a:rPr lang="ko-KR" altLang="en-US" sz="800" dirty="0"/>
              <a:t>이며 구글카는 운전자가 항상 존재한다는 점에서 레벨 </a:t>
            </a:r>
            <a:r>
              <a:rPr lang="en-US" altLang="ko-KR" sz="800" dirty="0"/>
              <a:t>3</a:t>
            </a:r>
            <a:r>
              <a:rPr lang="ko-KR" altLang="en-US" sz="800" dirty="0"/>
              <a:t>이며</a:t>
            </a:r>
            <a:r>
              <a:rPr lang="en-US" altLang="ko-KR" sz="800" dirty="0"/>
              <a:t>, </a:t>
            </a:r>
            <a:r>
              <a:rPr lang="ko-KR" altLang="en-US" sz="800" dirty="0"/>
              <a:t>레벨</a:t>
            </a:r>
            <a:r>
              <a:rPr lang="en-US" altLang="ko-KR" sz="800" dirty="0"/>
              <a:t>4</a:t>
            </a:r>
            <a:r>
              <a:rPr lang="ko-KR" altLang="en-US" sz="800" dirty="0"/>
              <a:t>는 자동차 자동화의 궁극적 목표인 완전 자율주행단계를 의미</a:t>
            </a:r>
          </a:p>
        </p:txBody>
      </p:sp>
    </p:spTree>
    <p:extLst>
      <p:ext uri="{BB962C8B-B14F-4D97-AF65-F5344CB8AC3E}">
        <p14:creationId xmlns:p14="http://schemas.microsoft.com/office/powerpoint/2010/main" val="34521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자율주행 자동차 기술 동향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77AB78B2-FEAE-46CA-993E-E0D0790D7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354" y="906184"/>
            <a:ext cx="7341046" cy="3940716"/>
          </a:xfrm>
          <a:prstGeom prst="rect">
            <a:avLst/>
          </a:prstGeom>
        </p:spPr>
      </p:pic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6CDA475E-6812-4700-9FD8-8BBE1D95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6762" y="4767263"/>
            <a:ext cx="360038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3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48CA20-4B17-4260-85B5-CF75BCD4C1D6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Project chart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FC11AB-874E-49CB-8F89-1B5A2D409F7E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00263D-20F9-4B6A-87C6-3556E16AA6CA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07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3C975105-0300-4DB1-8F79-14F28C86C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583970"/>
              </p:ext>
            </p:extLst>
          </p:nvPr>
        </p:nvGraphicFramePr>
        <p:xfrm>
          <a:off x="323528" y="771550"/>
          <a:ext cx="8496944" cy="3573408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93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/>
                        <a:t>항목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10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월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월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3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11</a:t>
                      </a:r>
                      <a:r>
                        <a:rPr lang="ko-KR" altLang="en-US" sz="1500" dirty="0"/>
                        <a:t>월</a:t>
                      </a:r>
                      <a:endParaRPr lang="en-US" altLang="ko-KR" sz="1500" dirty="0"/>
                    </a:p>
                    <a:p>
                      <a:pPr latinLnBrk="1"/>
                      <a:r>
                        <a:rPr lang="en-US" altLang="ko-KR" sz="1500" dirty="0"/>
                        <a:t>4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1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12</a:t>
                      </a:r>
                      <a:r>
                        <a:rPr lang="ko-KR" altLang="en-US" sz="1500" dirty="0"/>
                        <a:t>월 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7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Identify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Define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6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/>
                        <a:t>Design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과제 진행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dirty="0"/>
                        <a:t>Optimize</a:t>
                      </a:r>
                      <a:endParaRPr lang="en-US" altLang="ko-KR" sz="150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/>
                        <a:t>과제진행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79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dirty="0"/>
                        <a:t>verify</a:t>
                      </a:r>
                      <a:endParaRPr lang="en-US" altLang="ko-KR" sz="150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진행 결과 </a:t>
                      </a:r>
                      <a:r>
                        <a:rPr lang="en-US" altLang="ko-KR" sz="1300" dirty="0"/>
                        <a:t>update</a:t>
                      </a:r>
                      <a:r>
                        <a:rPr lang="en-US" altLang="ko-KR" sz="1300" baseline="0" dirty="0"/>
                        <a:t> </a:t>
                      </a:r>
                      <a:r>
                        <a:rPr lang="ko-KR" altLang="en-US" sz="1300" baseline="0" dirty="0"/>
                        <a:t>및 최종 정리</a:t>
                      </a:r>
                      <a:endParaRPr lang="ko-KR" altLang="en-US" sz="1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43360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AFD2313-3ADC-4CBC-9C4C-FA8157000C91}"/>
              </a:ext>
            </a:extLst>
          </p:cNvPr>
          <p:cNvSpPr/>
          <p:nvPr/>
        </p:nvSpPr>
        <p:spPr>
          <a:xfrm>
            <a:off x="2267744" y="2067694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8E592314-6B7E-4F33-B2CF-F0EF9CFF4773}"/>
              </a:ext>
            </a:extLst>
          </p:cNvPr>
          <p:cNvSpPr/>
          <p:nvPr/>
        </p:nvSpPr>
        <p:spPr>
          <a:xfrm>
            <a:off x="3203848" y="2592779"/>
            <a:ext cx="864096" cy="122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3414D9DC-9039-4F3B-BC28-00183414448A}"/>
              </a:ext>
            </a:extLst>
          </p:cNvPr>
          <p:cNvSpPr/>
          <p:nvPr/>
        </p:nvSpPr>
        <p:spPr>
          <a:xfrm>
            <a:off x="4202901" y="3003798"/>
            <a:ext cx="180020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63CFBCCF-555D-4838-BB9F-9F29660F55A3}"/>
              </a:ext>
            </a:extLst>
          </p:cNvPr>
          <p:cNvSpPr/>
          <p:nvPr/>
        </p:nvSpPr>
        <p:spPr>
          <a:xfrm>
            <a:off x="6003101" y="3530362"/>
            <a:ext cx="936104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F73BA74-A4F1-4E10-A753-1D9FD2F72935}"/>
              </a:ext>
            </a:extLst>
          </p:cNvPr>
          <p:cNvSpPr/>
          <p:nvPr/>
        </p:nvSpPr>
        <p:spPr>
          <a:xfrm>
            <a:off x="6968436" y="4162722"/>
            <a:ext cx="1852036" cy="1822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03CFFD-6950-477A-B6B8-EE43813954DC}"/>
              </a:ext>
            </a:extLst>
          </p:cNvPr>
          <p:cNvSpPr txBox="1"/>
          <p:nvPr/>
        </p:nvSpPr>
        <p:spPr>
          <a:xfrm>
            <a:off x="2267744" y="1654269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과제 분석 및 주제</a:t>
            </a:r>
          </a:p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901EBF-D41B-4E1A-BFA4-8B49555C8E4A}"/>
              </a:ext>
            </a:extLst>
          </p:cNvPr>
          <p:cNvSpPr txBox="1"/>
          <p:nvPr/>
        </p:nvSpPr>
        <p:spPr>
          <a:xfrm>
            <a:off x="3203848" y="2138913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일정</a:t>
            </a:r>
            <a:r>
              <a:rPr lang="en-US" altLang="ko-KR" sz="1100" dirty="0"/>
              <a:t>,</a:t>
            </a:r>
            <a:r>
              <a:rPr lang="ko-KR" altLang="en-US" sz="1100" dirty="0"/>
              <a:t>목표수준</a:t>
            </a:r>
            <a:r>
              <a:rPr lang="en-US" altLang="ko-KR" sz="1100" dirty="0"/>
              <a:t>,risk</a:t>
            </a:r>
            <a:r>
              <a:rPr lang="ko-KR" altLang="en-US" sz="1100" dirty="0"/>
              <a:t> 분석</a:t>
            </a:r>
          </a:p>
          <a:p>
            <a:endParaRPr lang="ko-KR" altLang="en-US" dirty="0"/>
          </a:p>
        </p:txBody>
      </p:sp>
      <p:sp>
        <p:nvSpPr>
          <p:cNvPr id="16" name="슬라이드 번호 개체 틀 3">
            <a:extLst>
              <a:ext uri="{FF2B5EF4-FFF2-40B4-BE49-F238E27FC236}">
                <a16:creationId xmlns:a16="http://schemas.microsoft.com/office/drawing/2014/main" id="{331D7392-7215-4656-9B24-3B2ED29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6762" y="4803998"/>
            <a:ext cx="360038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423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07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6" y="444519"/>
            <a:ext cx="24749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예상 비용 계산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5" name="이등변 삼각형 34"/>
          <p:cNvSpPr/>
          <p:nvPr/>
        </p:nvSpPr>
        <p:spPr>
          <a:xfrm rot="5400000">
            <a:off x="4096530" y="1730039"/>
            <a:ext cx="336150" cy="319703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194341" y="1423010"/>
            <a:ext cx="3430401" cy="29700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330" spc="-150" dirty="0">
                <a:latin typeface="나눔명조" pitchFamily="18" charset="-127"/>
                <a:ea typeface="나눔명조" pitchFamily="18" charset="-127"/>
              </a:rPr>
              <a:t>안녕하세요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AA30CD0-E4B4-4F04-9BF0-32A554DD2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560613"/>
              </p:ext>
            </p:extLst>
          </p:nvPr>
        </p:nvGraphicFramePr>
        <p:xfrm>
          <a:off x="507318" y="958852"/>
          <a:ext cx="8169138" cy="32690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44402">
                  <a:extLst>
                    <a:ext uri="{9D8B030D-6E8A-4147-A177-3AD203B41FA5}">
                      <a16:colId xmlns:a16="http://schemas.microsoft.com/office/drawing/2014/main" val="1880442228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3214947741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186882315"/>
                    </a:ext>
                  </a:extLst>
                </a:gridCol>
              </a:tblGrid>
              <a:tr h="4086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회의날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ko-KR" sz="1800" b="1" i="0" u="none" strike="noStrike" kern="120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IDRFDIT</a:t>
                      </a:r>
                      <a:r>
                        <a:rPr lang="ko-KR" altLang="en-US" sz="1800" b="1" i="0" u="none" strike="noStrike" kern="1200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단계</a:t>
                      </a:r>
                      <a:endParaRPr lang="ko-KR" altLang="en-US"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effectLst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</a:rPr>
                        <a:t>단계별 예상 비용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76696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Identify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x 4 x 4 x 7000 = 112,000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621282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31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10000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160,000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850173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Design / Optimize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x 5 x 4 x 13000 = 260,000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138720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Design / Optimize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x 5 x 4 x 16000 = 320,000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422987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21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Design / Optimize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 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19000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380,000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60985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28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Verify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 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22000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440,000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532152"/>
                  </a:ext>
                </a:extLst>
              </a:tr>
              <a:tr h="4086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Verify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 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22000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=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440,000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3471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600B34-4693-4853-93E9-54AAA5DD4D1B}"/>
              </a:ext>
            </a:extLst>
          </p:cNvPr>
          <p:cNvSpPr txBox="1"/>
          <p:nvPr/>
        </p:nvSpPr>
        <p:spPr>
          <a:xfrm>
            <a:off x="2267744" y="445548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회의 예상 비용 총계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EE3251"/>
                </a:solidFill>
              </a:rPr>
              <a:t>2,112,000 </a:t>
            </a:r>
            <a:r>
              <a:rPr lang="ko-KR" altLang="en-US" dirty="0">
                <a:solidFill>
                  <a:srgbClr val="EE3251"/>
                </a:solidFill>
              </a:rPr>
              <a:t>원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557942" y="4731990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988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411510"/>
            <a:ext cx="8280920" cy="4104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95536" y="4515966"/>
            <a:ext cx="8280920" cy="2194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9762" y="1868219"/>
            <a:ext cx="42124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I</a:t>
            </a:r>
            <a:r>
              <a:rPr lang="en-US" altLang="ko-KR" sz="4800" dirty="0">
                <a:solidFill>
                  <a:srgbClr val="C00000"/>
                </a:solidFill>
                <a:latin typeface="THE정고딕160" pitchFamily="18" charset="-127"/>
                <a:ea typeface="THE정고딕160" pitchFamily="18" charset="-127"/>
              </a:rPr>
              <a:t>D</a:t>
            </a:r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DOV</a:t>
            </a:r>
            <a:endParaRPr lang="ko-KR" altLang="en-US" sz="4800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719668"/>
            <a:ext cx="252324" cy="318725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99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627534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efine</a:t>
            </a:r>
            <a:endParaRPr lang="ko-KR" altLang="en-US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03574" y="627534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일정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377602" y="1275606"/>
            <a:ext cx="1827653" cy="523220"/>
            <a:chOff x="272072" y="1950876"/>
            <a:chExt cx="1827653" cy="523220"/>
          </a:xfrm>
          <a:scene3d>
            <a:camera prst="obliqueTopLef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1573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목표수준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403574" y="1932872"/>
            <a:ext cx="96835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latin typeface="한컴 윤고딕 240" pitchFamily="18" charset="-127"/>
                <a:ea typeface="한컴 윤고딕 240" pitchFamily="18" charset="-127"/>
              </a:rPr>
              <a:t>03</a:t>
            </a:r>
            <a:endParaRPr lang="ko-KR" altLang="en-US" sz="2800" spc="-300" dirty="0"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547664" y="2672117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7664" y="4105077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F96F30-D18D-4683-8D61-F2C4EF15E010}"/>
              </a:ext>
            </a:extLst>
          </p:cNvPr>
          <p:cNvSpPr txBox="1"/>
          <p:nvPr/>
        </p:nvSpPr>
        <p:spPr>
          <a:xfrm>
            <a:off x="2403574" y="2595511"/>
            <a:ext cx="968351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latin typeface="한컴 윤고딕 240" pitchFamily="18" charset="-127"/>
                <a:ea typeface="한컴 윤고딕 240" pitchFamily="18" charset="-127"/>
              </a:rPr>
              <a:t>04</a:t>
            </a:r>
            <a:endParaRPr lang="ko-KR" altLang="en-US" sz="2800" spc="-300" dirty="0"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80AF6DD-12C9-4EF6-8393-83A63D8D7F53}"/>
              </a:ext>
            </a:extLst>
          </p:cNvPr>
          <p:cNvSpPr txBox="1"/>
          <p:nvPr/>
        </p:nvSpPr>
        <p:spPr>
          <a:xfrm>
            <a:off x="2403573" y="3306397"/>
            <a:ext cx="90614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latin typeface="한컴 윤고딕 240" pitchFamily="18" charset="-127"/>
                <a:ea typeface="한컴 윤고딕 240" pitchFamily="18" charset="-127"/>
              </a:rPr>
              <a:t>05</a:t>
            </a:r>
            <a:endParaRPr lang="ko-KR" altLang="en-US" sz="2800" spc="-300" dirty="0"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915816" y="2096052"/>
            <a:ext cx="1368152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Risk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분석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15816" y="2788661"/>
            <a:ext cx="20162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알티노로봇 관련자료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15816" y="3503125"/>
            <a:ext cx="20162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알티노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c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기본함수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0AF6DD-12C9-4EF6-8393-83A63D8D7F53}"/>
              </a:ext>
            </a:extLst>
          </p:cNvPr>
          <p:cNvSpPr txBox="1"/>
          <p:nvPr/>
        </p:nvSpPr>
        <p:spPr>
          <a:xfrm>
            <a:off x="2411760" y="3949096"/>
            <a:ext cx="90614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2800" spc="-300" dirty="0">
                <a:latin typeface="한컴 윤고딕 240" pitchFamily="18" charset="-127"/>
                <a:ea typeface="한컴 윤고딕 240" pitchFamily="18" charset="-127"/>
              </a:rPr>
              <a:t>06</a:t>
            </a:r>
            <a:endParaRPr lang="ko-KR" altLang="en-US" sz="2800" spc="-300" dirty="0">
              <a:latin typeface="한컴 윤고딕 240" pitchFamily="18" charset="-127"/>
              <a:ea typeface="한컴 윤고딕 240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24003" y="4145824"/>
            <a:ext cx="20162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팀 활동 사진</a:t>
            </a:r>
            <a:endParaRPr lang="en-US" altLang="ko-KR" sz="14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074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직선 연결선 41"/>
          <p:cNvCxnSpPr/>
          <p:nvPr/>
        </p:nvCxnSpPr>
        <p:spPr>
          <a:xfrm flipH="1" flipV="1">
            <a:off x="827584" y="3869487"/>
            <a:ext cx="4464496" cy="56833"/>
          </a:xfrm>
          <a:prstGeom prst="line">
            <a:avLst/>
          </a:prstGeom>
          <a:ln w="12700">
            <a:solidFill>
              <a:srgbClr val="FF5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flipH="1" flipV="1">
            <a:off x="827584" y="3149407"/>
            <a:ext cx="4464496" cy="56833"/>
          </a:xfrm>
          <a:prstGeom prst="line">
            <a:avLst/>
          </a:prstGeom>
          <a:ln w="127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H="1">
            <a:off x="827584" y="2475720"/>
            <a:ext cx="4464496" cy="25615"/>
          </a:xfrm>
          <a:prstGeom prst="line">
            <a:avLst/>
          </a:prstGeom>
          <a:ln w="127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827584" y="1812972"/>
            <a:ext cx="4464496" cy="77887"/>
          </a:xfrm>
          <a:prstGeom prst="line">
            <a:avLst/>
          </a:prstGeom>
          <a:ln w="1270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H="1">
            <a:off x="827584" y="1206783"/>
            <a:ext cx="4392488" cy="89476"/>
          </a:xfrm>
          <a:prstGeom prst="line">
            <a:avLst/>
          </a:prstGeom>
          <a:ln w="127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827584" y="2718951"/>
            <a:ext cx="3312368" cy="2301071"/>
          </a:xfrm>
          <a:prstGeom prst="roundRect">
            <a:avLst>
              <a:gd name="adj" fmla="val 10526"/>
            </a:avLst>
          </a:prstGeom>
          <a:solidFill>
            <a:srgbClr val="FF505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533400" stA="55000" endPos="35000" dir="5400000" sy="-100000" algn="bl" rotWithShape="0"/>
          </a:effectLst>
          <a:scene3d>
            <a:camera prst="isometricOffAxis1Top"/>
            <a:lightRig rig="threePt" dir="t"/>
          </a:scene3d>
          <a:sp3d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E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27584" y="1998871"/>
            <a:ext cx="3312368" cy="2301071"/>
          </a:xfrm>
          <a:prstGeom prst="roundRect">
            <a:avLst>
              <a:gd name="adj" fmla="val 10526"/>
            </a:avLst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D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27584" y="1350799"/>
            <a:ext cx="3312368" cy="2301071"/>
          </a:xfrm>
          <a:prstGeom prst="roundRect">
            <a:avLst>
              <a:gd name="adj" fmla="val 10526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C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827584" y="774735"/>
            <a:ext cx="3312368" cy="2232248"/>
          </a:xfrm>
          <a:prstGeom prst="roundRect">
            <a:avLst>
              <a:gd name="adj" fmla="val 10526"/>
            </a:avLst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B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27584" y="64474"/>
            <a:ext cx="3312368" cy="2413337"/>
          </a:xfrm>
          <a:prstGeom prst="roundRect">
            <a:avLst>
              <a:gd name="adj" fmla="val 10526"/>
            </a:avLst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>
            <a:bevelB w="0" h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 A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5364088" y="962458"/>
            <a:ext cx="3312368" cy="400110"/>
            <a:chOff x="5724128" y="555526"/>
            <a:chExt cx="3168352" cy="400110"/>
          </a:xfrm>
        </p:grpSpPr>
        <p:sp>
          <p:nvSpPr>
            <p:cNvPr id="14" name="타원 13"/>
            <p:cNvSpPr/>
            <p:nvPr/>
          </p:nvSpPr>
          <p:spPr>
            <a:xfrm>
              <a:off x="5724128" y="699542"/>
              <a:ext cx="144016" cy="14401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12159" y="555526"/>
              <a:ext cx="288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  <a:latin typeface="+mn-ea"/>
                  <a:cs typeface="Aharoni" panose="02010803020104030203" pitchFamily="2" charset="-79"/>
                </a:rPr>
                <a:t>Identify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5364088" y="1610530"/>
            <a:ext cx="3312368" cy="400110"/>
            <a:chOff x="5724128" y="1389497"/>
            <a:chExt cx="3168352" cy="400110"/>
          </a:xfrm>
        </p:grpSpPr>
        <p:sp>
          <p:nvSpPr>
            <p:cNvPr id="15" name="타원 14"/>
            <p:cNvSpPr/>
            <p:nvPr/>
          </p:nvSpPr>
          <p:spPr>
            <a:xfrm>
              <a:off x="5724128" y="1491630"/>
              <a:ext cx="144016" cy="144016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012159" y="1389497"/>
              <a:ext cx="288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5"/>
                  </a:solidFill>
                  <a:latin typeface="+mn-ea"/>
                  <a:cs typeface="Aharoni" panose="02010803020104030203" pitchFamily="2" charset="-79"/>
                </a:rPr>
                <a:t>Define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364088" y="2270796"/>
            <a:ext cx="3312368" cy="400110"/>
            <a:chOff x="5724128" y="2209228"/>
            <a:chExt cx="3168352" cy="400110"/>
          </a:xfrm>
        </p:grpSpPr>
        <p:sp>
          <p:nvSpPr>
            <p:cNvPr id="16" name="타원 15"/>
            <p:cNvSpPr/>
            <p:nvPr/>
          </p:nvSpPr>
          <p:spPr>
            <a:xfrm>
              <a:off x="5724128" y="2313843"/>
              <a:ext cx="144016" cy="144016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2159" y="2209228"/>
              <a:ext cx="288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92D050"/>
                  </a:solidFill>
                  <a:latin typeface="+mn-ea"/>
                  <a:cs typeface="Aharoni" panose="02010803020104030203" pitchFamily="2" charset="-79"/>
                </a:rPr>
                <a:t>Design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364088" y="3003798"/>
            <a:ext cx="3312368" cy="400110"/>
            <a:chOff x="5724128" y="2973673"/>
            <a:chExt cx="3168352" cy="400110"/>
          </a:xfrm>
        </p:grpSpPr>
        <p:sp>
          <p:nvSpPr>
            <p:cNvPr id="17" name="타원 16"/>
            <p:cNvSpPr/>
            <p:nvPr/>
          </p:nvSpPr>
          <p:spPr>
            <a:xfrm>
              <a:off x="5724128" y="3075806"/>
              <a:ext cx="144016" cy="14401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2159" y="2973673"/>
              <a:ext cx="288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C000"/>
                  </a:solidFill>
                  <a:latin typeface="+mn-ea"/>
                  <a:cs typeface="Aharoni" panose="02010803020104030203" pitchFamily="2" charset="-79"/>
                </a:rPr>
                <a:t>Optimize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364088" y="3723878"/>
            <a:ext cx="3312368" cy="400110"/>
            <a:chOff x="5724128" y="3765761"/>
            <a:chExt cx="3168352" cy="400110"/>
          </a:xfrm>
        </p:grpSpPr>
        <p:sp>
          <p:nvSpPr>
            <p:cNvPr id="18" name="타원 17"/>
            <p:cNvSpPr/>
            <p:nvPr/>
          </p:nvSpPr>
          <p:spPr>
            <a:xfrm>
              <a:off x="5724128" y="3867894"/>
              <a:ext cx="144016" cy="144016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12159" y="3765761"/>
              <a:ext cx="288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FF5050"/>
                  </a:solidFill>
                  <a:latin typeface="+mn-ea"/>
                  <a:cs typeface="Aharoni" panose="02010803020104030203" pitchFamily="2" charset="-79"/>
                </a:rPr>
                <a:t>Verify</a:t>
              </a:r>
            </a:p>
          </p:txBody>
        </p:sp>
      </p:grpSp>
      <p:sp>
        <p:nvSpPr>
          <p:cNvPr id="88" name="슬라이드 번호 개체 틀 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02896" y="4917578"/>
            <a:ext cx="1959676" cy="246460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 dirty="0"/>
          </a:p>
        </p:txBody>
      </p:sp>
      <p:graphicFrame>
        <p:nvGraphicFramePr>
          <p:cNvPr id="8" name="내용 개체 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7187264"/>
              </p:ext>
            </p:extLst>
          </p:nvPr>
        </p:nvGraphicFramePr>
        <p:xfrm>
          <a:off x="1671217" y="1707653"/>
          <a:ext cx="7149255" cy="3168352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25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2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58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6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Project Chart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작성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25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C-minorgramming_</a:t>
                      </a:r>
                      <a:r>
                        <a:rPr lang="ko-KR" altLang="en-US" sz="1200" dirty="0"/>
                        <a:t>목진욱</a:t>
                      </a:r>
                      <a:r>
                        <a:rPr lang="en-US" altLang="ko-KR" sz="1200" dirty="0"/>
                        <a:t>_I_171029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complete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3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일정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목표수준</a:t>
                      </a:r>
                      <a:r>
                        <a:rPr lang="en-US" altLang="ko-KR" sz="1200" dirty="0"/>
                        <a:t>,risk</a:t>
                      </a:r>
                      <a:r>
                        <a:rPr lang="ko-KR" altLang="en-US" sz="1200" dirty="0"/>
                        <a:t>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31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C-minorgramming_</a:t>
                      </a:r>
                      <a:r>
                        <a:rPr lang="ko-KR" altLang="en-US" sz="1200" dirty="0"/>
                        <a:t>정준화</a:t>
                      </a:r>
                      <a:r>
                        <a:rPr lang="en-US" altLang="ko-KR" sz="1200" dirty="0"/>
                        <a:t>_ID_171031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~ing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096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과제 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7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d-7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096">
                <a:tc vMerge="1"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d-21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4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진행 결과 </a:t>
                      </a:r>
                      <a:r>
                        <a:rPr lang="en-US" altLang="ko-KR" sz="1200" dirty="0"/>
                        <a:t>update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및 최종 정리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28</a:t>
                      </a:r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~12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5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D-28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최종 제출 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12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D-40</a:t>
                      </a:r>
                      <a:r>
                        <a:rPr lang="ko-KR" altLang="en-US" sz="1200" dirty="0"/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양쪽 모서리가 잘린 사각형 8"/>
          <p:cNvSpPr/>
          <p:nvPr/>
        </p:nvSpPr>
        <p:spPr>
          <a:xfrm>
            <a:off x="4499992" y="1059582"/>
            <a:ext cx="1152128" cy="64807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Date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양쪽 모서리가 잘린 사각형 9"/>
          <p:cNvSpPr/>
          <p:nvPr/>
        </p:nvSpPr>
        <p:spPr>
          <a:xfrm>
            <a:off x="1691680" y="1059582"/>
            <a:ext cx="2808312" cy="64807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Process Step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>
            <a:off x="5652120" y="1059582"/>
            <a:ext cx="2357007" cy="64807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Delieverables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양쪽 모서리가 잘린 사각형 11"/>
          <p:cNvSpPr/>
          <p:nvPr/>
        </p:nvSpPr>
        <p:spPr>
          <a:xfrm>
            <a:off x="8009127" y="1059582"/>
            <a:ext cx="811345" cy="648072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Registration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한쪽 모서리가 잘린 사각형 12"/>
          <p:cNvSpPr/>
          <p:nvPr/>
        </p:nvSpPr>
        <p:spPr>
          <a:xfrm flipH="1">
            <a:off x="387919" y="1693252"/>
            <a:ext cx="1303761" cy="51845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Identify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4" name="한쪽 모서리가 잘린 사각형 13"/>
          <p:cNvSpPr/>
          <p:nvPr/>
        </p:nvSpPr>
        <p:spPr>
          <a:xfrm flipH="1">
            <a:off x="387918" y="2211710"/>
            <a:ext cx="1303761" cy="576064"/>
          </a:xfrm>
          <a:prstGeom prst="snip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Define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5" name="한쪽 모서리가 잘린 사각형 14"/>
          <p:cNvSpPr/>
          <p:nvPr/>
        </p:nvSpPr>
        <p:spPr>
          <a:xfrm flipH="1">
            <a:off x="387918" y="2787774"/>
            <a:ext cx="1303761" cy="106571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Design</a:t>
            </a:r>
          </a:p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/Optimize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 flipH="1">
            <a:off x="387919" y="3853492"/>
            <a:ext cx="1303761" cy="518458"/>
          </a:xfrm>
          <a:prstGeom prst="snip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Verify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18" name="한쪽 모서리가 잘린 사각형 17"/>
          <p:cNvSpPr/>
          <p:nvPr/>
        </p:nvSpPr>
        <p:spPr>
          <a:xfrm flipH="1">
            <a:off x="387918" y="4371950"/>
            <a:ext cx="1303761" cy="504056"/>
          </a:xfrm>
          <a:prstGeom prst="snip1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</a:rPr>
              <a:t>finish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일정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6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987574"/>
            <a:ext cx="8229600" cy="65151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ko-KR" altLang="en-US" spc="-150" dirty="0">
                <a:latin typeface="돋움" panose="020B0600000101010101" pitchFamily="50" charset="-127"/>
                <a:ea typeface="돋움" panose="020B0600000101010101" pitchFamily="50" charset="-127"/>
              </a:rPr>
              <a:t>알티노 자동차 로봇에 </a:t>
            </a:r>
            <a:r>
              <a:rPr lang="en-US" altLang="ko-KR" spc="-150" dirty="0">
                <a:latin typeface="돋움" panose="020B0600000101010101" pitchFamily="50" charset="-127"/>
                <a:ea typeface="돋움" panose="020B0600000101010101" pitchFamily="50" charset="-127"/>
              </a:rPr>
              <a:t>c</a:t>
            </a:r>
            <a:r>
              <a:rPr lang="ko-KR" altLang="en-US" spc="-150" dirty="0">
                <a:latin typeface="돋움" panose="020B0600000101010101" pitchFamily="50" charset="-127"/>
                <a:ea typeface="돋움" panose="020B0600000101010101" pitchFamily="50" charset="-127"/>
              </a:rPr>
              <a:t>언어를 활용하여 원하는 방향으로 움직이고 작동하도록 설계해서 다른팀과의 복현 랠리 경주에서 장애물을 통과해 가장 빠르게 </a:t>
            </a:r>
            <a:r>
              <a:rPr lang="en-US" altLang="ko-KR" spc="-15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</a:t>
            </a:r>
            <a:r>
              <a:rPr lang="ko-KR" altLang="en-US" spc="-150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등으로 도착하기</a:t>
            </a:r>
            <a:endParaRPr lang="ko-KR" altLang="en-US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목표수준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57" y="2139702"/>
            <a:ext cx="5108798" cy="246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496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Risk</a:t>
            </a:r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분석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>
          <a:xfrm>
            <a:off x="3995936" y="1416175"/>
            <a:ext cx="4464496" cy="302778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/>
              <a:t>C</a:t>
            </a:r>
            <a:r>
              <a:rPr lang="ko-KR" altLang="en-US" sz="2000" dirty="0"/>
              <a:t>언어에 대한 자신감이 부족하다</a:t>
            </a:r>
            <a:r>
              <a:rPr lang="en-US" altLang="ko-KR" sz="20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팀원들의 시간관리가 잘 안 된다</a:t>
            </a:r>
            <a:r>
              <a:rPr lang="en-US" altLang="ko-KR" sz="2000" dirty="0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dirty="0"/>
              <a:t>저작권 문제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r>
              <a:rPr lang="ko-KR" altLang="en-US" sz="2000" dirty="0"/>
              <a:t>프로젝트에 대한 참여율</a:t>
            </a:r>
            <a:endParaRPr lang="en-US" altLang="ko-KR" sz="2000" dirty="0"/>
          </a:p>
          <a:p>
            <a:pPr>
              <a:lnSpc>
                <a:spcPct val="200000"/>
              </a:lnSpc>
            </a:pPr>
            <a:endParaRPr lang="en-US" altLang="ko-KR" sz="2000" dirty="0"/>
          </a:p>
        </p:txBody>
      </p:sp>
      <p:pic>
        <p:nvPicPr>
          <p:cNvPr id="2050" name="Picture 2" descr="Risk Assess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96" y="1491630"/>
            <a:ext cx="28575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66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371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1. SAEON</a:t>
            </a:r>
            <a:r>
              <a:rPr lang="ko-KR" altLang="en-US" sz="1400" dirty="0"/>
              <a:t>파일 생성 후 자료파일 넣기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</a:t>
            </a:r>
            <a:r>
              <a:rPr lang="ko-KR" altLang="en-US" sz="1400" dirty="0"/>
              <a:t> </a:t>
            </a:r>
            <a:r>
              <a:rPr lang="en-US" altLang="ko-KR" sz="1400" dirty="0"/>
              <a:t>SAEON </a:t>
            </a:r>
            <a:r>
              <a:rPr lang="ko-KR" altLang="en-US" sz="1400" dirty="0"/>
              <a:t>검색 </a:t>
            </a:r>
            <a:r>
              <a:rPr lang="en-US" altLang="ko-KR" sz="1400" dirty="0"/>
              <a:t>-&gt; </a:t>
            </a:r>
            <a:r>
              <a:rPr lang="en-US" altLang="ko-KR" sz="1400" dirty="0">
                <a:hlinkClick r:id="rId2"/>
              </a:rPr>
              <a:t>www.saeon.co.kr/</a:t>
            </a:r>
            <a:r>
              <a:rPr lang="en-US" altLang="ko-KR" sz="1400" dirty="0"/>
              <a:t> -&gt; </a:t>
            </a:r>
            <a:r>
              <a:rPr lang="ko-KR" altLang="en-US" sz="1400" dirty="0"/>
              <a:t>커뮤니티 자료실 클릭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3. 10</a:t>
            </a:r>
            <a:r>
              <a:rPr lang="ko-KR" altLang="en-US" sz="1400" dirty="0"/>
              <a:t>번자료실에 들어가서 </a:t>
            </a:r>
            <a:r>
              <a:rPr lang="en-US" altLang="ko-KR" sz="1400" dirty="0"/>
              <a:t>zip </a:t>
            </a:r>
            <a:r>
              <a:rPr lang="ko-KR" altLang="en-US" sz="1400" dirty="0"/>
              <a:t>파일 제외하고 다운로드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4. 5</a:t>
            </a:r>
            <a:r>
              <a:rPr lang="ko-KR" altLang="en-US" sz="1400" dirty="0"/>
              <a:t>번자료실에 들어가서 </a:t>
            </a:r>
            <a:r>
              <a:rPr lang="en-US" altLang="ko-KR" sz="1400" dirty="0"/>
              <a:t>GUI </a:t>
            </a:r>
            <a:r>
              <a:rPr lang="ko-KR" altLang="en-US" sz="1400" dirty="0"/>
              <a:t>파일 다운로드 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5. 8</a:t>
            </a:r>
            <a:r>
              <a:rPr lang="ko-KR" altLang="en-US" sz="1400" dirty="0"/>
              <a:t>번자료실에 들어가서 </a:t>
            </a:r>
            <a:r>
              <a:rPr lang="en-US" altLang="ko-KR" sz="1400" dirty="0"/>
              <a:t>ALTINO function test program </a:t>
            </a:r>
            <a:r>
              <a:rPr lang="ko-KR" altLang="en-US" sz="1400" dirty="0"/>
              <a:t>다운</a:t>
            </a:r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859782"/>
            <a:ext cx="2736304" cy="6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69" y="4446569"/>
            <a:ext cx="2070794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711" y="4155926"/>
            <a:ext cx="2743721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27945"/>
            <a:ext cx="902979" cy="935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60" b="93096"/>
          <a:stretch/>
        </p:blipFill>
        <p:spPr bwMode="auto">
          <a:xfrm>
            <a:off x="3037763" y="2769096"/>
            <a:ext cx="2254317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6" y="2727945"/>
            <a:ext cx="8763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알티노로봇 관련자료</a:t>
            </a:r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_1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4900" y="3723878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007555" y="3507854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150938" y="3507854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57794" y="4731990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49556" y="4584681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3129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27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400" dirty="0"/>
              <a:t>1.</a:t>
            </a:r>
            <a:r>
              <a:rPr lang="ko-KR" altLang="en-US" sz="1400" dirty="0"/>
              <a:t>제어판 </a:t>
            </a:r>
            <a:r>
              <a:rPr lang="en-US" altLang="ko-KR" sz="1400" dirty="0"/>
              <a:t>-&gt; </a:t>
            </a:r>
            <a:r>
              <a:rPr lang="ko-KR" altLang="en-US" sz="1400" dirty="0"/>
              <a:t>장치 및 프린터 </a:t>
            </a:r>
            <a:r>
              <a:rPr lang="en-US" altLang="ko-KR" sz="1400" dirty="0"/>
              <a:t>-&gt; </a:t>
            </a:r>
            <a:r>
              <a:rPr lang="ko-KR" altLang="en-US" sz="1400" dirty="0"/>
              <a:t>장치추가 블루투스로 알티노 로봇과 연결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2.Orchestra_download V1.1.exe </a:t>
            </a:r>
            <a:r>
              <a:rPr lang="ko-KR" altLang="en-US" sz="1400" dirty="0"/>
              <a:t>속성</a:t>
            </a:r>
            <a:r>
              <a:rPr lang="en-US" altLang="ko-KR" sz="1400" dirty="0"/>
              <a:t> -&gt;</a:t>
            </a:r>
            <a:r>
              <a:rPr lang="ko-KR" altLang="en-US" sz="1400" dirty="0"/>
              <a:t>호환성 </a:t>
            </a:r>
            <a:r>
              <a:rPr lang="en-US" altLang="ko-KR" sz="1400" dirty="0"/>
              <a:t>-&gt; </a:t>
            </a:r>
            <a:r>
              <a:rPr lang="ko-KR" altLang="en-US" sz="1400" dirty="0"/>
              <a:t>관리자 권한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3.Orchestra_downloadV1.1.exe </a:t>
            </a:r>
            <a:r>
              <a:rPr lang="ko-KR" altLang="en-US" sz="1400" dirty="0"/>
              <a:t>실행 </a:t>
            </a:r>
            <a:r>
              <a:rPr lang="en-US" altLang="ko-KR" sz="1400" dirty="0"/>
              <a:t>-&gt;</a:t>
            </a:r>
            <a:r>
              <a:rPr lang="ko-KR" altLang="en-US" sz="1400" dirty="0"/>
              <a:t> 제품명에 </a:t>
            </a:r>
            <a:r>
              <a:rPr lang="en-US" altLang="ko-KR" sz="1400" dirty="0"/>
              <a:t>connect -&gt; Open hex file -&gt; send hex -&gt; exit</a:t>
            </a:r>
          </a:p>
          <a:p>
            <a:pPr marL="0" indent="0">
              <a:buNone/>
            </a:pPr>
            <a:r>
              <a:rPr lang="en-US" altLang="ko-KR" sz="1400" dirty="0"/>
              <a:t>4.Orchestra.exe </a:t>
            </a:r>
            <a:r>
              <a:rPr lang="ko-KR" altLang="en-US" sz="1400" dirty="0"/>
              <a:t>실행 </a:t>
            </a:r>
            <a:r>
              <a:rPr lang="en-US" altLang="ko-KR" sz="1400" dirty="0"/>
              <a:t>-&gt; </a:t>
            </a:r>
            <a:r>
              <a:rPr lang="ko-KR" altLang="en-US" sz="1400" dirty="0"/>
              <a:t>다양한 조작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5" b="53196"/>
          <a:stretch/>
        </p:blipFill>
        <p:spPr bwMode="auto">
          <a:xfrm>
            <a:off x="2627784" y="2548462"/>
            <a:ext cx="1454192" cy="16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알티노로봇 관련자료</a:t>
            </a:r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_2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992" y="2776935"/>
            <a:ext cx="1478848" cy="1155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64005"/>
            <a:ext cx="2097538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97514" y="4205102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895451" y="4011910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316416" y="4011910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</a:t>
            </a:r>
            <a:endParaRPr lang="ko-KR" altLang="en-US" b="1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3" y="-2257425"/>
            <a:ext cx="1539055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13" b="88232"/>
          <a:stretch/>
        </p:blipFill>
        <p:spPr bwMode="auto">
          <a:xfrm>
            <a:off x="467544" y="2715766"/>
            <a:ext cx="1563018" cy="134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016908" y="4146634"/>
            <a:ext cx="31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6883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알티노 </a:t>
            </a:r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c</a:t>
            </a:r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기본함수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39552" y="1059582"/>
            <a:ext cx="7992888" cy="3744416"/>
            <a:chOff x="2098800" y="1851670"/>
            <a:chExt cx="7992888" cy="374441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098800" y="1851670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2226699" y="2001100"/>
              <a:ext cx="7737090" cy="344555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슬라이드 번호 개체 틀 3"/>
          <p:cNvSpPr txBox="1">
            <a:spLocks/>
          </p:cNvSpPr>
          <p:nvPr/>
        </p:nvSpPr>
        <p:spPr>
          <a:xfrm>
            <a:off x="6570684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EDD84E-25D4-4983-8AA1-2863C96F08D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275606"/>
            <a:ext cx="4032448" cy="339447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#include “Altino.h” – </a:t>
            </a:r>
            <a:r>
              <a:rPr lang="ko-KR" altLang="en-US" sz="1400" b="1" dirty="0"/>
              <a:t>알티노를 제어하기 위한 함수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Open(szPort); -</a:t>
            </a:r>
            <a:r>
              <a:rPr lang="ko-KR" altLang="en-US" sz="1400" b="1" dirty="0"/>
              <a:t>알티노와 블루투스 연결</a:t>
            </a:r>
            <a:r>
              <a:rPr lang="en-US" altLang="ko-KR" sz="1400" b="1" dirty="0"/>
              <a:t>(COM</a:t>
            </a:r>
            <a:r>
              <a:rPr lang="ko-KR" altLang="en-US" sz="1400" b="1" dirty="0"/>
              <a:t>포트 확인</a:t>
            </a:r>
            <a:r>
              <a:rPr lang="en-US" altLang="ko-KR" sz="1400" b="1" dirty="0"/>
              <a:t>)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delay(5000); - 5</a:t>
            </a:r>
            <a:r>
              <a:rPr lang="ko-KR" altLang="en-US" sz="1400" b="1" dirty="0"/>
              <a:t>초간 지연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Close(); - </a:t>
            </a:r>
            <a:r>
              <a:rPr lang="ko-KR" altLang="en-US" sz="1400" b="1" dirty="0"/>
              <a:t>알티노와 블루투스 해제</a:t>
            </a:r>
            <a:r>
              <a:rPr lang="en-US" altLang="ko-KR" sz="1400" b="1" dirty="0"/>
              <a:t>;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Go(500,500); - </a:t>
            </a:r>
            <a:r>
              <a:rPr lang="ko-KR" altLang="en-US" sz="1400" b="1" dirty="0"/>
              <a:t>알티노 </a:t>
            </a:r>
            <a:r>
              <a:rPr lang="en-US" altLang="ko-KR" sz="1400" b="1" dirty="0"/>
              <a:t>500 </a:t>
            </a:r>
            <a:r>
              <a:rPr lang="ko-KR" altLang="en-US" sz="1400" b="1" dirty="0"/>
              <a:t>속도로 전진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Go(0,0); - </a:t>
            </a:r>
            <a:r>
              <a:rPr lang="ko-KR" altLang="en-US" sz="1400" b="1" dirty="0"/>
              <a:t>알티노 멈춤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Steering(1); - </a:t>
            </a:r>
            <a:r>
              <a:rPr lang="ko-KR" altLang="en-US" sz="1400" b="1" dirty="0"/>
              <a:t>조향 변경 </a:t>
            </a:r>
            <a:r>
              <a:rPr lang="en-US" altLang="ko-KR" sz="1400" b="1" dirty="0"/>
              <a:t>1(</a:t>
            </a:r>
            <a:r>
              <a:rPr lang="ko-KR" altLang="en-US" sz="1400" b="1" dirty="0"/>
              <a:t>왼쪽</a:t>
            </a:r>
            <a:r>
              <a:rPr lang="en-US" altLang="ko-KR" sz="1400" b="1" dirty="0"/>
              <a:t>) 2(</a:t>
            </a:r>
            <a:r>
              <a:rPr lang="ko-KR" altLang="en-US" sz="1400" b="1" dirty="0"/>
              <a:t>가운데</a:t>
            </a:r>
            <a:r>
              <a:rPr lang="en-US" altLang="ko-KR" sz="1400" b="1" dirty="0"/>
              <a:t>) 3(</a:t>
            </a:r>
            <a:r>
              <a:rPr lang="ko-KR" altLang="en-US" sz="1400" b="1" dirty="0"/>
              <a:t>오른쪽</a:t>
            </a:r>
            <a:r>
              <a:rPr lang="en-US" altLang="ko-KR" sz="1400" b="1" dirty="0"/>
              <a:t>)</a:t>
            </a:r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Display(‘A’); - </a:t>
            </a:r>
            <a:r>
              <a:rPr lang="ko-KR" altLang="en-US" sz="1400" b="1" dirty="0"/>
              <a:t>알티노 도트매트릭스에 </a:t>
            </a:r>
            <a:r>
              <a:rPr lang="en-US" altLang="ko-KR" sz="1400" b="1" dirty="0"/>
              <a:t>‘A’</a:t>
            </a:r>
            <a:r>
              <a:rPr lang="ko-KR" altLang="en-US" sz="1400" b="1" dirty="0"/>
              <a:t>문자 출력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ir1 = data.IRSensor[0]; 1</a:t>
            </a:r>
            <a:r>
              <a:rPr lang="ko-KR" altLang="en-US" sz="1400" b="1" dirty="0"/>
              <a:t>번 적외선 센서값 </a:t>
            </a:r>
            <a:r>
              <a:rPr lang="en-US" altLang="ko-KR" sz="1400" b="1" dirty="0"/>
              <a:t>ir1</a:t>
            </a:r>
            <a:r>
              <a:rPr lang="ko-KR" altLang="en-US" sz="1400" b="1" dirty="0"/>
              <a:t>변수에 저장</a:t>
            </a:r>
            <a:endParaRPr lang="en-US" altLang="ko-KR" sz="1400" b="1" dirty="0"/>
          </a:p>
          <a:p>
            <a:pPr marL="0" indent="0">
              <a:lnSpc>
                <a:spcPct val="220000"/>
              </a:lnSpc>
              <a:buNone/>
            </a:pPr>
            <a:r>
              <a:rPr lang="en-US" altLang="ko-KR" sz="1400" b="1" dirty="0"/>
              <a:t>If(ir1 &gt; 15) { go(500,500) Steering(1)}; </a:t>
            </a:r>
            <a:br>
              <a:rPr lang="en-US" altLang="ko-KR" sz="1400" b="1" dirty="0"/>
            </a:br>
            <a:r>
              <a:rPr lang="en-US" altLang="ko-KR" sz="1400" b="1" dirty="0"/>
              <a:t>- if</a:t>
            </a:r>
            <a:r>
              <a:rPr lang="ko-KR" altLang="en-US" sz="1400" b="1" dirty="0"/>
              <a:t>문을 활용해서 적외선을 이용해 전진 및 방향전환</a:t>
            </a:r>
          </a:p>
        </p:txBody>
      </p:sp>
    </p:spTree>
    <p:extLst>
      <p:ext uri="{BB962C8B-B14F-4D97-AF65-F5344CB8AC3E}">
        <p14:creationId xmlns:p14="http://schemas.microsoft.com/office/powerpoint/2010/main" val="150098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팀 활동 사진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B51CC958-59E1-4786-9806-247415851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31590"/>
            <a:ext cx="3096344" cy="346608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5BDA9F-60F0-4B42-929F-652C43CE80B6}"/>
              </a:ext>
            </a:extLst>
          </p:cNvPr>
          <p:cNvSpPr txBox="1"/>
          <p:nvPr/>
        </p:nvSpPr>
        <p:spPr>
          <a:xfrm>
            <a:off x="4176936" y="1131590"/>
            <a:ext cx="47525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일시 </a:t>
            </a:r>
            <a:r>
              <a:rPr lang="en-US" altLang="ko-KR" dirty="0"/>
              <a:t>: 2017</a:t>
            </a:r>
            <a:r>
              <a:rPr lang="ko-KR" altLang="en-US" dirty="0"/>
              <a:t>년 </a:t>
            </a:r>
            <a:r>
              <a:rPr lang="en-US" altLang="ko-KR" dirty="0"/>
              <a:t>11</a:t>
            </a:r>
            <a:r>
              <a:rPr lang="ko-KR" altLang="en-US" dirty="0"/>
              <a:t>월 </a:t>
            </a:r>
            <a:r>
              <a:rPr lang="en-US" altLang="ko-KR" dirty="0"/>
              <a:t>5</a:t>
            </a:r>
            <a:r>
              <a:rPr lang="ko-KR" altLang="en-US" dirty="0"/>
              <a:t>일</a:t>
            </a:r>
            <a:r>
              <a:rPr lang="en-US" altLang="ko-KR" dirty="0"/>
              <a:t> </a:t>
            </a:r>
            <a:r>
              <a:rPr lang="ko-KR" altLang="en-US" dirty="0"/>
              <a:t>일요일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시기 </a:t>
            </a:r>
            <a:r>
              <a:rPr lang="en-US" altLang="ko-KR" dirty="0"/>
              <a:t>: 15</a:t>
            </a:r>
            <a:r>
              <a:rPr lang="ko-KR" altLang="en-US" dirty="0"/>
              <a:t>시 </a:t>
            </a:r>
            <a:r>
              <a:rPr lang="en-US" altLang="ko-KR" dirty="0"/>
              <a:t>~ 18</a:t>
            </a:r>
            <a:r>
              <a:rPr lang="ko-KR" altLang="en-US" dirty="0"/>
              <a:t>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장소 </a:t>
            </a:r>
            <a:r>
              <a:rPr lang="en-US" altLang="ko-KR" dirty="0"/>
              <a:t>: </a:t>
            </a:r>
            <a:r>
              <a:rPr lang="ko-KR" altLang="en-US" dirty="0"/>
              <a:t>쪽문 </a:t>
            </a:r>
            <a:r>
              <a:rPr lang="en-US" altLang="ko-KR" dirty="0" err="1"/>
              <a:t>Khaldi</a:t>
            </a:r>
            <a:r>
              <a:rPr lang="en-US" altLang="ko-KR" dirty="0"/>
              <a:t> </a:t>
            </a:r>
            <a:r>
              <a:rPr lang="ko-KR" altLang="en-US" dirty="0"/>
              <a:t>카페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참석자 </a:t>
            </a:r>
            <a:r>
              <a:rPr lang="en-US" altLang="ko-KR" dirty="0"/>
              <a:t>: </a:t>
            </a:r>
            <a:r>
              <a:rPr lang="ko-KR" altLang="en-US" dirty="0"/>
              <a:t>목진욱</a:t>
            </a:r>
            <a:r>
              <a:rPr lang="en-US" altLang="ko-KR" dirty="0"/>
              <a:t>, </a:t>
            </a:r>
            <a:r>
              <a:rPr lang="ko-KR" altLang="en-US" dirty="0"/>
              <a:t>김민수</a:t>
            </a:r>
            <a:r>
              <a:rPr lang="en-US" altLang="ko-KR" dirty="0"/>
              <a:t>, </a:t>
            </a:r>
            <a:r>
              <a:rPr lang="ko-KR" altLang="en-US" dirty="0" err="1"/>
              <a:t>백도희</a:t>
            </a:r>
            <a:r>
              <a:rPr lang="en-US" altLang="ko-KR" dirty="0"/>
              <a:t>, </a:t>
            </a:r>
            <a:r>
              <a:rPr lang="ko-KR" altLang="en-US" dirty="0"/>
              <a:t>정준화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       (</a:t>
            </a:r>
            <a:r>
              <a:rPr lang="ko-KR" altLang="en-US" dirty="0"/>
              <a:t>전원 참석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155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411510"/>
            <a:ext cx="8280920" cy="4104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95536" y="4515966"/>
            <a:ext cx="8280920" cy="2194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9762" y="1868219"/>
            <a:ext cx="42124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ID</a:t>
            </a:r>
            <a:r>
              <a:rPr lang="en-US" altLang="ko-KR" sz="4800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D</a:t>
            </a:r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OV</a:t>
            </a:r>
            <a:endParaRPr lang="ko-KR" altLang="en-US" sz="4800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719668"/>
            <a:ext cx="252324" cy="318725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32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555526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esign</a:t>
            </a:r>
          </a:p>
          <a:p>
            <a:pPr algn="ctr"/>
            <a:r>
              <a:rPr lang="en-US" altLang="ko-KR" sz="1400" dirty="0">
                <a:solidFill>
                  <a:srgbClr val="00B0F0"/>
                </a:solidFill>
                <a:latin typeface="THE정고딕160" pitchFamily="18" charset="-127"/>
                <a:ea typeface="THE정고딕160" pitchFamily="18" charset="-127"/>
              </a:rPr>
              <a:t>PART 1</a:t>
            </a:r>
            <a:endParaRPr lang="ko-KR" altLang="en-US" sz="1400" dirty="0">
              <a:solidFill>
                <a:srgbClr val="00B0F0"/>
              </a:solidFill>
              <a:latin typeface="THE정고딕160" pitchFamily="18" charset="-127"/>
              <a:ea typeface="THE정고딕160" pitchFamily="18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03574" y="689590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개요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791E6-66A1-4453-9FB2-7008B796F2B5}"/>
              </a:ext>
            </a:extLst>
          </p:cNvPr>
          <p:cNvGrpSpPr/>
          <p:nvPr/>
        </p:nvGrpSpPr>
        <p:grpSpPr>
          <a:xfrm>
            <a:off x="2377602" y="1337662"/>
            <a:ext cx="2562625" cy="523220"/>
            <a:chOff x="2377602" y="1535280"/>
            <a:chExt cx="2562625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377602" y="1535280"/>
              <a:ext cx="75423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37102" y="1688490"/>
              <a:ext cx="210312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자율주행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547664" y="2600109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7664" y="4033069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2D1B63-578E-4E72-9E4D-3E223A683F6A}"/>
              </a:ext>
            </a:extLst>
          </p:cNvPr>
          <p:cNvGrpSpPr/>
          <p:nvPr/>
        </p:nvGrpSpPr>
        <p:grpSpPr>
          <a:xfrm>
            <a:off x="2403575" y="2005527"/>
            <a:ext cx="2528465" cy="523220"/>
            <a:chOff x="2403575" y="2192546"/>
            <a:chExt cx="2528465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2403575" y="2192546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03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15816" y="2355726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부저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활용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8FC218-7630-4910-AAA9-1699FD2FF9FA}"/>
              </a:ext>
            </a:extLst>
          </p:cNvPr>
          <p:cNvGrpSpPr/>
          <p:nvPr/>
        </p:nvGrpSpPr>
        <p:grpSpPr>
          <a:xfrm>
            <a:off x="2403575" y="2657567"/>
            <a:ext cx="2816497" cy="523220"/>
            <a:chOff x="2403575" y="2855185"/>
            <a:chExt cx="2816497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F96F30-D18D-4683-8D61-F2C4EF15E010}"/>
                </a:ext>
              </a:extLst>
            </p:cNvPr>
            <p:cNvSpPr txBox="1"/>
            <p:nvPr/>
          </p:nvSpPr>
          <p:spPr>
            <a:xfrm>
              <a:off x="2403575" y="2855185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04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15816" y="3048335"/>
              <a:ext cx="230425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LED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활용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8CBE7-2547-48D1-B841-01AB3717D936}"/>
              </a:ext>
            </a:extLst>
          </p:cNvPr>
          <p:cNvGrpSpPr/>
          <p:nvPr/>
        </p:nvGrpSpPr>
        <p:grpSpPr>
          <a:xfrm>
            <a:off x="2403573" y="3368453"/>
            <a:ext cx="2528467" cy="523220"/>
            <a:chOff x="2403573" y="3566071"/>
            <a:chExt cx="252846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AF6DD-12C9-4EF6-8393-83A63D8D7F53}"/>
                </a:ext>
              </a:extLst>
            </p:cNvPr>
            <p:cNvSpPr txBox="1"/>
            <p:nvPr/>
          </p:nvSpPr>
          <p:spPr>
            <a:xfrm>
              <a:off x="2403573" y="3566071"/>
              <a:ext cx="65625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05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5816" y="3762799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도트매트릭스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활용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61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5"/>
            <a:ext cx="7992888" cy="3744416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7727" y="783073"/>
            <a:ext cx="7558042" cy="556767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알티노가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자율주행을 할 때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필요한 때마다 제 기능을 하여 </a:t>
            </a:r>
            <a:r>
              <a:rPr lang="ko-KR" altLang="en-US" sz="24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나아갈수있게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미리 코드를 생각해본다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PART 1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“</a:t>
            </a:r>
            <a:r>
              <a:rPr lang="ko-KR" altLang="en-US" sz="24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알티노를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활용한 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 프로그래밍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.pdf”</a:t>
            </a:r>
            <a:r>
              <a:rPr lang="ko-KR" altLang="en-US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파일에 나오는 예시문제에 쓰이는 함수들을 소개한다</a:t>
            </a:r>
            <a:r>
              <a:rPr lang="en-US" altLang="ko-KR" sz="24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개요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89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411510"/>
            <a:ext cx="8280920" cy="4104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95536" y="4515966"/>
            <a:ext cx="8280920" cy="2194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9762" y="1868219"/>
            <a:ext cx="42124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C00000"/>
                </a:solidFill>
                <a:latin typeface="THE정고딕160" pitchFamily="18" charset="-127"/>
                <a:ea typeface="THE정고딕160" pitchFamily="18" charset="-127"/>
              </a:rPr>
              <a:t>I</a:t>
            </a:r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DDOV</a:t>
            </a:r>
            <a:endParaRPr lang="ko-KR" altLang="en-US" sz="4800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719668"/>
            <a:ext cx="252324" cy="318725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4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B4600FB-142B-499D-AD31-F6D0BDCFFEB3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D70E1A-E25F-4BF1-BDCC-52A843CB7ED0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A38E61D-902F-48BF-8199-9DC1234FD8ED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A5AD3-2F7E-4FF6-A413-771C53C4B15F}"/>
              </a:ext>
            </a:extLst>
          </p:cNvPr>
          <p:cNvSpPr txBox="1"/>
          <p:nvPr/>
        </p:nvSpPr>
        <p:spPr>
          <a:xfrm>
            <a:off x="934974" y="1203598"/>
            <a:ext cx="4335069" cy="409342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헤더파일 불러오기</a:t>
            </a: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센서값을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받기위한 구조체 변수와 적외선 </a:t>
            </a:r>
            <a:r>
              <a:rPr lang="ko-KR" altLang="en-US" sz="20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센서값을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담을 변수 선언</a:t>
            </a: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센서값을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각 변수에 대입</a:t>
            </a: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블루투스 연결</a:t>
            </a:r>
            <a:r>
              <a:rPr lang="en-US" altLang="ko-KR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해지</a:t>
            </a:r>
          </a:p>
          <a:p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개요</a:t>
            </a:r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_</a:t>
            </a:r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기본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C2FB370-1507-455C-9928-9D1780BED10C}"/>
              </a:ext>
            </a:extLst>
          </p:cNvPr>
          <p:cNvGrpSpPr/>
          <p:nvPr/>
        </p:nvGrpSpPr>
        <p:grpSpPr>
          <a:xfrm>
            <a:off x="5384146" y="1174620"/>
            <a:ext cx="2966032" cy="3341585"/>
            <a:chOff x="5384146" y="1174620"/>
            <a:chExt cx="2966032" cy="334158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B9674C-BED8-40CE-B3D5-06531E1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9399" y="1174620"/>
              <a:ext cx="2295525" cy="54292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BF2AEB-6868-41E5-AEE7-E05664C8F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2103" y="1657088"/>
              <a:ext cx="2085975" cy="6477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D631385-9A19-4E20-985C-8049A2579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4146" y="2211949"/>
              <a:ext cx="2966032" cy="230425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298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CD08236-739F-4E42-8D06-E6D1E265A323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D56674-D540-43BA-B098-8013308F290F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F18A91-6395-4239-BF9A-BEC33B2F43F2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>
          <a:xfrm>
            <a:off x="807922" y="1590960"/>
            <a:ext cx="3341494" cy="230425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센서들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IR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센서는 앞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양 옆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총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개이다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자율주행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25C69F-1CA1-4C6B-A37E-433DE3C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996" y="1563637"/>
            <a:ext cx="4027234" cy="260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91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CD08236-739F-4E42-8D06-E6D1E265A323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9D56674-D540-43BA-B098-8013308F290F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CF18A91-6395-4239-BF9A-BEC33B2F43F2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내용 개체 틀 17"/>
          <p:cNvSpPr>
            <a:spLocks noGrp="1"/>
          </p:cNvSpPr>
          <p:nvPr>
            <p:ph idx="1"/>
          </p:nvPr>
        </p:nvSpPr>
        <p:spPr>
          <a:xfrm>
            <a:off x="763115" y="1203598"/>
            <a:ext cx="4185041" cy="335198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왼쪽으로 후진할 경우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앞의 왼쪽센서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IR1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적외선 값이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큰 모든 경우이다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 막힘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조형방향이 왼쪽으로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뒤로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350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만큼의 속도로 뺀다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자율주행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_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코드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0B0503-6314-401A-A308-42B5B57F9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147325"/>
            <a:ext cx="3168352" cy="340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9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BB95AB4D-F4C2-4641-B8C8-D96D9A225B41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F9181E2-BDBB-42D3-987F-2F02B9F5D9DD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2E48700-EC64-4033-B1EC-BD6DAC65507B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자율주행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_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코드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69E392-0CEA-4798-9098-77CE7EF95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321" y="1203597"/>
            <a:ext cx="3018409" cy="2506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8897A0-2E47-4E53-9942-FC274628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353288"/>
            <a:ext cx="2304256" cy="1173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내용 개체 틀 17">
            <a:extLst>
              <a:ext uri="{FF2B5EF4-FFF2-40B4-BE49-F238E27FC236}">
                <a16:creationId xmlns:a16="http://schemas.microsoft.com/office/drawing/2014/main" id="{E6137A1D-E30F-4CAD-A532-AB94303E7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334" y="1203597"/>
            <a:ext cx="4585746" cy="366949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오른쪽으로 후진할 경우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왼쪽과 동일함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IR3, 1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바꿈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전진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앞의 두 경우가 아닐 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앞으로 전진함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34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A2E7C0B-F28F-4535-97AC-51F7A6B0937B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C4CD6D-F5B4-4B6C-86E5-D59A301020BA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F06898A-3EC3-4C09-9BDC-F1486B77F7A3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부저활용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29144F2-60C8-4A05-822F-1815B792B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677" y="1173352"/>
            <a:ext cx="3183200" cy="335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212283A7-1BC4-4117-AAC0-4611156F8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15" y="1203597"/>
            <a:ext cx="4457847" cy="3024337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계이름의 코드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PDF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 참조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90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E33DFA24-E8E5-4203-A427-D9F4085DA78B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AD482B8-C0A5-4DBF-990D-E15BE42AAFED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5DD611-B809-4386-A6CA-240BCCB533F6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부저활용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_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예시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D220F94-71F9-4EC6-AF1D-758E2BF6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033" y="1151641"/>
            <a:ext cx="2470317" cy="34019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E39ABAF6-9242-4290-8237-E26521E4215A}"/>
              </a:ext>
            </a:extLst>
          </p:cNvPr>
          <p:cNvSpPr txBox="1">
            <a:spLocks/>
          </p:cNvSpPr>
          <p:nvPr/>
        </p:nvSpPr>
        <p:spPr>
          <a:xfrm>
            <a:off x="802650" y="1324138"/>
            <a:ext cx="4905631" cy="3324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자율주행 중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조도 값이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150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작다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        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어두워짐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알티노가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멈춘다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“도”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,“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레”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,“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미” 를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에 한번씩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반복한다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971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EF29722-6BB2-4F32-9CF3-0D9DC293D2B7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D27215-6FEC-443A-99DE-C69B577A3D5D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EE2F4FC-F65B-4D77-9C2E-6B113BA4EF3E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LED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 활용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66E664-4752-4802-B86B-6CD1BCFD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366" y="2171149"/>
            <a:ext cx="5344627" cy="21312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내용 개체 틀 17">
            <a:extLst>
              <a:ext uri="{FF2B5EF4-FFF2-40B4-BE49-F238E27FC236}">
                <a16:creationId xmlns:a16="http://schemas.microsoft.com/office/drawing/2014/main" id="{DE402AFE-9F6F-4EBF-88D8-58759D9D413C}"/>
              </a:ext>
            </a:extLst>
          </p:cNvPr>
          <p:cNvSpPr txBox="1">
            <a:spLocks/>
          </p:cNvSpPr>
          <p:nvPr/>
        </p:nvSpPr>
        <p:spPr>
          <a:xfrm>
            <a:off x="2771800" y="1128675"/>
            <a:ext cx="4457847" cy="302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센서의 위치와 코드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39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2617AF96-579B-4752-97A7-1C6D07EB1583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568BBAF-B369-4858-AF8C-B612D59BDA46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3DA0286-7B76-4496-97A8-90F3C4DBECC2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LED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 활용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_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40" pitchFamily="18" charset="-127"/>
                <a:ea typeface="바른돋움OTFPro 1" pitchFamily="50" charset="-127"/>
              </a:rPr>
              <a:t>예시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32F571-3186-4F9F-A5AD-3F980D36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697" y="1272312"/>
            <a:ext cx="3015719" cy="3198311"/>
          </a:xfrm>
          <a:prstGeom prst="rect">
            <a:avLst/>
          </a:prstGeom>
        </p:spPr>
      </p:pic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76B4FE98-CE59-4371-8CD3-20927190DC63}"/>
              </a:ext>
            </a:extLst>
          </p:cNvPr>
          <p:cNvSpPr txBox="1">
            <a:spLocks/>
          </p:cNvSpPr>
          <p:nvPr/>
        </p:nvSpPr>
        <p:spPr>
          <a:xfrm>
            <a:off x="763117" y="1339283"/>
            <a:ext cx="4507694" cy="302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자율 주행 하다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IR1, IR2, IR3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센서값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모두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50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크다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길이 막힘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알티노가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멈춘다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LED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센서 모두를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 껐다 킨다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13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AFE2C46-2F13-4FD6-8C30-03EF34487250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B4391B-C049-448C-870A-854D9931892C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63D4AB-3E63-4F5B-8E1A-9A18E13F25D2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도트매트릭스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활용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D7232D-CE09-4C88-8642-B4CF9C37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63" y="1349553"/>
            <a:ext cx="4030120" cy="30037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내용 개체 틀 17">
            <a:extLst>
              <a:ext uri="{FF2B5EF4-FFF2-40B4-BE49-F238E27FC236}">
                <a16:creationId xmlns:a16="http://schemas.microsoft.com/office/drawing/2014/main" id="{FEA6D7C0-C0D6-440D-8293-668A0771F87B}"/>
              </a:ext>
            </a:extLst>
          </p:cNvPr>
          <p:cNvSpPr txBox="1">
            <a:spLocks/>
          </p:cNvSpPr>
          <p:nvPr/>
        </p:nvSpPr>
        <p:spPr>
          <a:xfrm>
            <a:off x="824518" y="1721125"/>
            <a:ext cx="4457847" cy="3024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도트매트릭스의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구조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1~8</a:t>
            </a:r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열</a:t>
            </a:r>
            <a:endParaRPr lang="en-US" altLang="ko-KR" sz="2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132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090C80F-E5CF-4787-A405-0ADC14B7A780}"/>
              </a:ext>
            </a:extLst>
          </p:cNvPr>
          <p:cNvGrpSpPr/>
          <p:nvPr/>
        </p:nvGrpSpPr>
        <p:grpSpPr>
          <a:xfrm>
            <a:off x="561939" y="979245"/>
            <a:ext cx="7992888" cy="3744416"/>
            <a:chOff x="549828" y="954265"/>
            <a:chExt cx="7992888" cy="37444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52EABFB-7F83-4F6C-9C3E-B451DA82B3AB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B6E351F-27F3-4C63-AEB7-97E517396BC8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도트매트릭스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활용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_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예시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3EAB0A-B56F-4853-A99A-1FEC40537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833" y="1235720"/>
            <a:ext cx="3342744" cy="32314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내용 개체 틀 17">
            <a:extLst>
              <a:ext uri="{FF2B5EF4-FFF2-40B4-BE49-F238E27FC236}">
                <a16:creationId xmlns:a16="http://schemas.microsoft.com/office/drawing/2014/main" id="{9230CAA5-BE5F-4AAD-8C70-CB6EE1B83913}"/>
              </a:ext>
            </a:extLst>
          </p:cNvPr>
          <p:cNvSpPr txBox="1">
            <a:spLocks/>
          </p:cNvSpPr>
          <p:nvPr/>
        </p:nvSpPr>
        <p:spPr>
          <a:xfrm>
            <a:off x="819423" y="1127987"/>
            <a:ext cx="4184992" cy="3362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① 자율 주행 하다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조도 값이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150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작다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어두워짐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② </a:t>
            </a:r>
            <a:r>
              <a:rPr lang="ko-KR" altLang="en-US" sz="20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알티노가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멈춘다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③ “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A”,”B”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동안 뜬다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④ 모든 도트가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0.5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초 동안 밝아진다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244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6362" y="483518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  <a:latin typeface="THE정고딕160" pitchFamily="18" charset="-127"/>
                <a:ea typeface="THE정고딕160" pitchFamily="18" charset="-127"/>
              </a:rPr>
              <a:t>I</a:t>
            </a:r>
            <a:r>
              <a:rPr lang="en-US" altLang="ko-KR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dentify</a:t>
            </a:r>
            <a:endParaRPr lang="ko-KR" altLang="en-US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339752" y="339502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313780" y="987574"/>
            <a:ext cx="1827653" cy="676430"/>
            <a:chOff x="272072" y="1950876"/>
            <a:chExt cx="1827653" cy="676430"/>
          </a:xfrm>
          <a:scene3d>
            <a:camera prst="obliqueTopLeft"/>
            <a:lightRig rig="threePt" dir="t"/>
          </a:scene3d>
        </p:grpSpPr>
        <p:sp>
          <p:nvSpPr>
            <p:cNvPr id="32" name="TextBox 31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1573" y="210408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E정고딕130" pitchFamily="18" charset="-127"/>
                  <a:ea typeface="THE정고딕130" pitchFamily="18" charset="-127"/>
                </a:rPr>
                <a:t>팀 </a:t>
              </a:r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E정고딕130" pitchFamily="18" charset="-127"/>
                  <a:ea typeface="THE정고딕130" pitchFamily="18" charset="-127"/>
                </a:rPr>
                <a:t>SWOT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E정고딕130" pitchFamily="18" charset="-127"/>
                  <a:ea typeface="THE정고딕130" pitchFamily="18" charset="-127"/>
                </a:rPr>
                <a:t> 분석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30" pitchFamily="18" charset="-127"/>
                <a:ea typeface="THE정고딕130" pitchFamily="18" charset="-127"/>
              </a:endParaRPr>
            </a:p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339752" y="1644840"/>
            <a:ext cx="1779648" cy="523220"/>
            <a:chOff x="272072" y="1950876"/>
            <a:chExt cx="1875658" cy="523220"/>
          </a:xfrm>
          <a:scene3d>
            <a:camera prst="obliqueTopLeft"/>
            <a:lightRig rig="threePt" dir="t"/>
          </a:scene3d>
        </p:grpSpPr>
        <p:sp>
          <p:nvSpPr>
            <p:cNvPr id="35" name="TextBox 34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03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7957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팀내 규칙 제정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339752" y="2312076"/>
            <a:ext cx="1851656" cy="676430"/>
            <a:chOff x="272072" y="1950876"/>
            <a:chExt cx="1851656" cy="676430"/>
          </a:xfrm>
          <a:scene3d>
            <a:camera prst="obliqueTopLeft"/>
            <a:lightRig rig="threePt" dir="t"/>
          </a:scene3d>
        </p:grpSpPr>
        <p:sp>
          <p:nvSpPr>
            <p:cNvPr id="38" name="TextBox 37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04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2104086"/>
              <a:ext cx="13681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HE정고딕130" pitchFamily="18" charset="-127"/>
                  <a:ea typeface="THE정고딕130" pitchFamily="18" charset="-127"/>
                </a:rPr>
                <a:t>주제 소개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30" pitchFamily="18" charset="-127"/>
                <a:ea typeface="THE정고딕130" pitchFamily="18" charset="-127"/>
              </a:endParaRPr>
            </a:p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544514" y="2604706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4514" y="4037666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4DDB742-028B-4873-9284-860E89A2E833}"/>
              </a:ext>
            </a:extLst>
          </p:cNvPr>
          <p:cNvGrpSpPr/>
          <p:nvPr/>
        </p:nvGrpSpPr>
        <p:grpSpPr>
          <a:xfrm>
            <a:off x="2339752" y="2932187"/>
            <a:ext cx="2024410" cy="523220"/>
            <a:chOff x="272072" y="1950876"/>
            <a:chExt cx="1875658" cy="523220"/>
          </a:xfrm>
          <a:scene3d>
            <a:camera prst="obliqueTopLeft"/>
            <a:lightRig rig="threePt" dir="t"/>
          </a:scene3d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F96F30-D18D-4683-8D61-F2C4EF15E010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05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6F74AE-01BE-4D7B-8F15-CFA25019361A}"/>
                </a:ext>
              </a:extLst>
            </p:cNvPr>
            <p:cNvSpPr txBox="1"/>
            <p:nvPr/>
          </p:nvSpPr>
          <p:spPr>
            <a:xfrm>
              <a:off x="77957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8917266-EE04-4DA0-A794-D1F596B09D71}"/>
              </a:ext>
            </a:extLst>
          </p:cNvPr>
          <p:cNvGrpSpPr/>
          <p:nvPr/>
        </p:nvGrpSpPr>
        <p:grpSpPr>
          <a:xfrm>
            <a:off x="2339752" y="3543127"/>
            <a:ext cx="1851656" cy="523220"/>
            <a:chOff x="272072" y="1950876"/>
            <a:chExt cx="1851656" cy="523220"/>
          </a:xfrm>
          <a:scene3d>
            <a:camera prst="obliqueTopLeft"/>
            <a:lightRig rig="threePt" dir="t"/>
          </a:scene3d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AF6DD-12C9-4EF6-8393-83A63D8D7F53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06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FA7A3A-E022-4909-81E0-4C05DF40B135}"/>
                </a:ext>
              </a:extLst>
            </p:cNvPr>
            <p:cNvSpPr txBox="1"/>
            <p:nvPr/>
          </p:nvSpPr>
          <p:spPr>
            <a:xfrm>
              <a:off x="755576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5CFED-FA2C-4740-9F5E-94A3B8F0E09C}"/>
              </a:ext>
            </a:extLst>
          </p:cNvPr>
          <p:cNvSpPr txBox="1"/>
          <p:nvPr/>
        </p:nvSpPr>
        <p:spPr>
          <a:xfrm>
            <a:off x="2808697" y="3085396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Knowledge – </a:t>
            </a:r>
            <a:r>
              <a:rPr lang="ko-KR" altLang="en-US" sz="1400" dirty="0"/>
              <a:t>용어 관련 사전조사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F4828B-4A76-496A-BC06-EFF407C6F353}"/>
              </a:ext>
            </a:extLst>
          </p:cNvPr>
          <p:cNvSpPr txBox="1"/>
          <p:nvPr/>
        </p:nvSpPr>
        <p:spPr>
          <a:xfrm>
            <a:off x="2751248" y="515542"/>
            <a:ext cx="27007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30" pitchFamily="18" charset="-127"/>
                <a:ea typeface="THE정고딕130" pitchFamily="18" charset="-127"/>
              </a:rPr>
              <a:t>팀원 소개 </a:t>
            </a:r>
            <a:r>
              <a:rPr lang="en-US" altLang="ko-KR" sz="1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30" pitchFamily="18" charset="-127"/>
                <a:ea typeface="THE정고딕130" pitchFamily="18" charset="-127"/>
              </a:rPr>
              <a:t>/ </a:t>
            </a:r>
            <a:r>
              <a:rPr lang="ko-KR" altLang="en-US" sz="1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THE정고딕130" pitchFamily="18" charset="-127"/>
                <a:ea typeface="THE정고딕130" pitchFamily="18" charset="-127"/>
              </a:rPr>
              <a:t>팀원 조직도</a:t>
            </a:r>
            <a:endParaRPr lang="en-US" altLang="ko-KR" sz="1500" spc="-150" dirty="0">
              <a:solidFill>
                <a:schemeClr val="tx1">
                  <a:lumMod val="85000"/>
                  <a:lumOff val="15000"/>
                </a:schemeClr>
              </a:solidFill>
              <a:latin typeface="THE정고딕130" pitchFamily="18" charset="-127"/>
              <a:ea typeface="THE정고딕130" pitchFamily="18" charset="-127"/>
            </a:endParaRPr>
          </a:p>
          <a:p>
            <a:endParaRPr lang="ko-KR" altLang="en-US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C00875-A19D-4A78-BD0C-BE456A8F37F7}"/>
              </a:ext>
            </a:extLst>
          </p:cNvPr>
          <p:cNvGrpSpPr/>
          <p:nvPr/>
        </p:nvGrpSpPr>
        <p:grpSpPr>
          <a:xfrm>
            <a:off x="2339752" y="4137750"/>
            <a:ext cx="2024410" cy="523220"/>
            <a:chOff x="272072" y="1950876"/>
            <a:chExt cx="1875658" cy="523220"/>
          </a:xfrm>
          <a:scene3d>
            <a:camera prst="obliqueTopLeft"/>
            <a:lightRig rig="threePt" dir="t"/>
          </a:scene3d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A1C4BF7-9455-45C0-AA60-B5DDF9C5A629}"/>
                </a:ext>
              </a:extLst>
            </p:cNvPr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07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67679B-456B-434A-934A-447F4EF6ED2D}"/>
                </a:ext>
              </a:extLst>
            </p:cNvPr>
            <p:cNvSpPr txBox="1"/>
            <p:nvPr/>
          </p:nvSpPr>
          <p:spPr>
            <a:xfrm>
              <a:off x="77957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53ED3B1-461F-4C37-B2FA-C862004DB115}"/>
              </a:ext>
            </a:extLst>
          </p:cNvPr>
          <p:cNvSpPr txBox="1"/>
          <p:nvPr/>
        </p:nvSpPr>
        <p:spPr>
          <a:xfrm>
            <a:off x="2808697" y="4290959"/>
            <a:ext cx="4032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Project char </a:t>
            </a:r>
            <a:r>
              <a:rPr lang="ko-KR" altLang="en-US" sz="1400" dirty="0"/>
              <a:t>및 예상 비용 계산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F92707-518D-43E2-B641-5C943DB079F5}"/>
              </a:ext>
            </a:extLst>
          </p:cNvPr>
          <p:cNvSpPr txBox="1"/>
          <p:nvPr/>
        </p:nvSpPr>
        <p:spPr>
          <a:xfrm>
            <a:off x="2843808" y="3670727"/>
            <a:ext cx="4824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자율주행 자동차 시장 조사 및 기술동향</a:t>
            </a:r>
          </a:p>
        </p:txBody>
      </p:sp>
    </p:spTree>
    <p:extLst>
      <p:ext uri="{BB962C8B-B14F-4D97-AF65-F5344CB8AC3E}">
        <p14:creationId xmlns:p14="http://schemas.microsoft.com/office/powerpoint/2010/main" val="2359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555526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D</a:t>
            </a:r>
            <a:r>
              <a:rPr lang="en-US" altLang="ko-KR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esign</a:t>
            </a:r>
          </a:p>
          <a:p>
            <a:pPr algn="ctr"/>
            <a:r>
              <a:rPr lang="en-US" altLang="ko-KR" sz="1400" dirty="0">
                <a:solidFill>
                  <a:srgbClr val="00B0F0"/>
                </a:solidFill>
                <a:latin typeface="THE정고딕160" pitchFamily="18" charset="-127"/>
                <a:ea typeface="THE정고딕160" pitchFamily="18" charset="-127"/>
              </a:rPr>
              <a:t>PART 2</a:t>
            </a:r>
            <a:endParaRPr lang="ko-KR" altLang="en-US" sz="1400" dirty="0">
              <a:solidFill>
                <a:srgbClr val="00B0F0"/>
              </a:solidFill>
              <a:latin typeface="THE정고딕160" pitchFamily="18" charset="-127"/>
              <a:ea typeface="THE정고딕160" pitchFamily="18" charset="-127"/>
            </a:endParaRPr>
          </a:p>
          <a:p>
            <a:pPr algn="ctr"/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03574" y="689590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개요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791E6-66A1-4453-9FB2-7008B796F2B5}"/>
              </a:ext>
            </a:extLst>
          </p:cNvPr>
          <p:cNvGrpSpPr/>
          <p:nvPr/>
        </p:nvGrpSpPr>
        <p:grpSpPr>
          <a:xfrm>
            <a:off x="2377602" y="1337662"/>
            <a:ext cx="2562625" cy="523220"/>
            <a:chOff x="2377602" y="1535280"/>
            <a:chExt cx="2562625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377602" y="1535280"/>
              <a:ext cx="75423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37102" y="1688490"/>
              <a:ext cx="210312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센서활용 예시문제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547664" y="2600109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7664" y="4033069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2D1B63-578E-4E72-9E4D-3E223A683F6A}"/>
              </a:ext>
            </a:extLst>
          </p:cNvPr>
          <p:cNvGrpSpPr/>
          <p:nvPr/>
        </p:nvGrpSpPr>
        <p:grpSpPr>
          <a:xfrm>
            <a:off x="2403575" y="2005527"/>
            <a:ext cx="2528465" cy="523220"/>
            <a:chOff x="2403575" y="2192546"/>
            <a:chExt cx="2528465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2403575" y="2192546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03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15816" y="2355726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부저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활용 예시문제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8FC218-7630-4910-AAA9-1699FD2FF9FA}"/>
              </a:ext>
            </a:extLst>
          </p:cNvPr>
          <p:cNvGrpSpPr/>
          <p:nvPr/>
        </p:nvGrpSpPr>
        <p:grpSpPr>
          <a:xfrm>
            <a:off x="2403575" y="2657567"/>
            <a:ext cx="2816497" cy="523220"/>
            <a:chOff x="2403575" y="2855185"/>
            <a:chExt cx="2816497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F96F30-D18D-4683-8D61-F2C4EF15E010}"/>
                </a:ext>
              </a:extLst>
            </p:cNvPr>
            <p:cNvSpPr txBox="1"/>
            <p:nvPr/>
          </p:nvSpPr>
          <p:spPr>
            <a:xfrm>
              <a:off x="2403575" y="2855185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04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15816" y="3048335"/>
              <a:ext cx="230425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LED 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활용 예시문제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8CBE7-2547-48D1-B841-01AB3717D936}"/>
              </a:ext>
            </a:extLst>
          </p:cNvPr>
          <p:cNvGrpSpPr/>
          <p:nvPr/>
        </p:nvGrpSpPr>
        <p:grpSpPr>
          <a:xfrm>
            <a:off x="2403573" y="3368453"/>
            <a:ext cx="3248547" cy="523220"/>
            <a:chOff x="2403573" y="3566071"/>
            <a:chExt cx="324854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AF6DD-12C9-4EF6-8393-83A63D8D7F53}"/>
                </a:ext>
              </a:extLst>
            </p:cNvPr>
            <p:cNvSpPr txBox="1"/>
            <p:nvPr/>
          </p:nvSpPr>
          <p:spPr>
            <a:xfrm>
              <a:off x="2403573" y="3566071"/>
              <a:ext cx="65625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05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5816" y="3762799"/>
              <a:ext cx="27363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도트매트릭스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 활용 예시문제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63C36B1-97AE-4CB1-AF5D-1DADDB9176B2}"/>
              </a:ext>
            </a:extLst>
          </p:cNvPr>
          <p:cNvGrpSpPr/>
          <p:nvPr/>
        </p:nvGrpSpPr>
        <p:grpSpPr>
          <a:xfrm>
            <a:off x="2377602" y="4093936"/>
            <a:ext cx="2528467" cy="523220"/>
            <a:chOff x="2403573" y="3566071"/>
            <a:chExt cx="2528467" cy="5232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F67541E-A688-4A59-855C-4E816B12EA3A}"/>
                </a:ext>
              </a:extLst>
            </p:cNvPr>
            <p:cNvSpPr txBox="1"/>
            <p:nvPr/>
          </p:nvSpPr>
          <p:spPr>
            <a:xfrm>
              <a:off x="2403573" y="3566071"/>
              <a:ext cx="65625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06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8A9C60-EBE7-4DE9-B035-3905CE595C57}"/>
                </a:ext>
              </a:extLst>
            </p:cNvPr>
            <p:cNvSpPr txBox="1"/>
            <p:nvPr/>
          </p:nvSpPr>
          <p:spPr>
            <a:xfrm>
              <a:off x="2915816" y="3762799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풀이과정에서 발생한 오류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480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개요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3600" y="1372002"/>
            <a:ext cx="7812815" cy="252376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en-US" dirty="0"/>
              <a:t>이번 </a:t>
            </a:r>
            <a:r>
              <a:rPr lang="en-US" altLang="ko-KR" dirty="0"/>
              <a:t>Design</a:t>
            </a:r>
            <a:r>
              <a:rPr lang="ko-KR" altLang="en-US" dirty="0"/>
              <a:t>단계 </a:t>
            </a:r>
            <a:r>
              <a:rPr lang="en-US" altLang="ko-KR" dirty="0"/>
              <a:t>Part 2</a:t>
            </a:r>
            <a:r>
              <a:rPr lang="ko-KR" altLang="en-US" dirty="0"/>
              <a:t>에서는 </a:t>
            </a:r>
            <a:r>
              <a:rPr lang="en-US" altLang="ko-KR" dirty="0"/>
              <a:t>Part 1</a:t>
            </a:r>
            <a:r>
              <a:rPr lang="ko-KR" altLang="en-US" dirty="0"/>
              <a:t>에서 학습했던 코드를 활용하여 예시문제를 풀어본다</a:t>
            </a:r>
            <a:r>
              <a:rPr lang="en-US" altLang="ko-KR" dirty="0"/>
              <a:t>(+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( </a:t>
            </a:r>
            <a:r>
              <a:rPr lang="ko-KR" altLang="en-US" dirty="0"/>
              <a:t>문제는 </a:t>
            </a:r>
            <a:r>
              <a:rPr lang="en-US" altLang="ko-KR" dirty="0"/>
              <a:t>‘</a:t>
            </a:r>
            <a:r>
              <a:rPr lang="ko-KR" altLang="en-US" dirty="0" err="1"/>
              <a:t>알티노를</a:t>
            </a:r>
            <a:r>
              <a:rPr lang="ko-KR" altLang="en-US" dirty="0"/>
              <a:t> 활용한 </a:t>
            </a:r>
            <a:r>
              <a:rPr lang="en-US" altLang="ko-KR" dirty="0"/>
              <a:t>C</a:t>
            </a:r>
            <a:r>
              <a:rPr lang="ko-KR" altLang="en-US" dirty="0"/>
              <a:t>언어 프로그래밍</a:t>
            </a:r>
            <a:r>
              <a:rPr lang="en-US" altLang="ko-KR" dirty="0"/>
              <a:t>.pdf’</a:t>
            </a:r>
            <a:r>
              <a:rPr lang="ko-KR" altLang="en-US" dirty="0"/>
              <a:t>의 </a:t>
            </a:r>
            <a:r>
              <a:rPr lang="en-US" altLang="ko-KR" dirty="0"/>
              <a:t>245p </a:t>
            </a:r>
            <a:r>
              <a:rPr lang="ko-KR" altLang="en-US" dirty="0"/>
              <a:t>미션수행 </a:t>
            </a:r>
            <a:r>
              <a:rPr lang="en-US" altLang="ko-KR" dirty="0"/>
              <a:t>17.2.1. </a:t>
            </a:r>
            <a:r>
              <a:rPr lang="ko-KR" altLang="en-US" dirty="0"/>
              <a:t>이다</a:t>
            </a:r>
            <a:r>
              <a:rPr lang="en-US" altLang="ko-KR" dirty="0"/>
              <a:t>.)</a:t>
            </a:r>
          </a:p>
          <a:p>
            <a:pPr lvl="0">
              <a:defRPr lang="ko-KR" altLang="en-US"/>
            </a:pPr>
            <a:endParaRPr lang="en-US" altLang="ko-KR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en-US" spc="-150" dirty="0">
                <a:latin typeface="나눔명조" pitchFamily="18" charset="-127"/>
                <a:ea typeface="나눔명조" pitchFamily="18" charset="-127"/>
              </a:rPr>
              <a:t>이를 통해 완벽한 자율주행을 수행하기 위한 기반을 다진다</a:t>
            </a:r>
            <a:r>
              <a:rPr lang="en-US" altLang="ko-KR" spc="-150" dirty="0"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pc="-15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lvl="0">
              <a:defRPr lang="ko-KR" altLang="en-US"/>
            </a:pPr>
            <a:r>
              <a:rPr lang="en-US" altLang="ko-KR" sz="1600" spc="-150" dirty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rPr>
              <a:t>[ </a:t>
            </a:r>
            <a:r>
              <a:rPr lang="ko-KR" altLang="en-US" sz="1600" spc="-150" dirty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rPr>
              <a:t>문제 </a:t>
            </a:r>
            <a:r>
              <a:rPr lang="en-US" altLang="ko-KR" sz="1600" spc="-150" dirty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rPr>
              <a:t>2,3,4 </a:t>
            </a:r>
            <a:r>
              <a:rPr lang="ko-KR" altLang="en-US" sz="1600" spc="-150" dirty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rPr>
              <a:t>번에는 자율주행 코드를 추가하였다</a:t>
            </a:r>
            <a:r>
              <a:rPr lang="en-US" altLang="ko-KR" sz="1600" spc="-150" dirty="0">
                <a:solidFill>
                  <a:srgbClr val="FF0000"/>
                </a:solidFill>
                <a:latin typeface="나눔명조" pitchFamily="18" charset="-127"/>
                <a:ea typeface="나눔명조" pitchFamily="18" charset="-127"/>
              </a:rPr>
              <a:t>.]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5187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자율주행 예시문제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3601" y="1372002"/>
            <a:ext cx="6983982" cy="86177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 err="1"/>
              <a:t>알티노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IR </a:t>
            </a:r>
            <a:r>
              <a:rPr lang="ko-KR" altLang="en-US" dirty="0"/>
              <a:t>센서를 누르면 자율주행</a:t>
            </a:r>
            <a:endParaRPr lang="en-US" altLang="ko-KR" dirty="0"/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42B56C-3724-4FD8-B087-B435E66C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10554"/>
            <a:ext cx="2859821" cy="26571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C60311-0BB1-4A8A-A6FD-E67E4F964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2402" y="1802889"/>
            <a:ext cx="2859821" cy="26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25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부저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활용 예시문제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3601" y="1372002"/>
            <a:ext cx="69839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en-US" altLang="ko-KR" dirty="0"/>
              <a:t> </a:t>
            </a: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밝기가 </a:t>
            </a:r>
            <a:r>
              <a:rPr lang="ko-KR" altLang="en-US" dirty="0" err="1"/>
              <a:t>어두어지면</a:t>
            </a:r>
            <a:r>
              <a:rPr lang="ko-KR" altLang="en-US" dirty="0"/>
              <a:t> 멈추고 </a:t>
            </a:r>
            <a:r>
              <a:rPr lang="ko-KR" altLang="en-US" dirty="0" err="1"/>
              <a:t>부저를</a:t>
            </a:r>
            <a:r>
              <a:rPr lang="ko-KR" altLang="en-US" dirty="0"/>
              <a:t> 세 번 울리고 자율 주행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2D331B-E8B5-4476-A93B-03C9817B8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868167"/>
            <a:ext cx="2812554" cy="24992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0EAC20-05DE-4A1A-9C02-14BFFADB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07" y="1861755"/>
            <a:ext cx="2595913" cy="2683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28B338-2CE9-4228-926B-4C0225D0E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1718397"/>
            <a:ext cx="2304256" cy="28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LED 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활용 예시문제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3601" y="1372002"/>
            <a:ext cx="698398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벽에 가까이 가면 멈추고 모든 </a:t>
            </a:r>
            <a:r>
              <a:rPr lang="en-US" altLang="ko-KR" dirty="0"/>
              <a:t>LED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번 껐다 켜기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3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E1033F-431D-42DD-96D2-709B93D8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04719"/>
            <a:ext cx="2717973" cy="27607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6F1A2F3-ADBF-40BF-BD95-157E3AD60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322" y="2064722"/>
            <a:ext cx="2669571" cy="211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8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도트매트릭스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 활용 예시문제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4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82ABF1-538D-448D-9936-BE63855D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60653"/>
            <a:ext cx="2552225" cy="28256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9D88AF-D3E4-4484-A933-54049A1F2E85}"/>
              </a:ext>
            </a:extLst>
          </p:cNvPr>
          <p:cNvSpPr txBox="1"/>
          <p:nvPr/>
        </p:nvSpPr>
        <p:spPr>
          <a:xfrm>
            <a:off x="503600" y="1372002"/>
            <a:ext cx="759679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밝기가 </a:t>
            </a:r>
            <a:r>
              <a:rPr lang="ko-KR" altLang="en-US" dirty="0" err="1"/>
              <a:t>어두어지면</a:t>
            </a:r>
            <a:r>
              <a:rPr lang="ko-KR" altLang="en-US" dirty="0"/>
              <a:t> 멈추고 본인 이니셜을 출력하고 자율 주행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0931B4-CFA5-4027-86F2-22199F6FB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760653"/>
            <a:ext cx="2552224" cy="28256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24D8D7D-B805-48D9-908F-A458BCE0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853" y="1760653"/>
            <a:ext cx="2666042" cy="282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06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58477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풀이과정에서 발생한 오류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  <a:p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1380274" y="1048614"/>
            <a:ext cx="5000787" cy="156966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2, 3, 4 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번 문제에서 같은 유형의 문제가 발생하였다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en-US" sz="1600" spc="-150" dirty="0" err="1">
                <a:latin typeface="나눔명조" pitchFamily="18" charset="-127"/>
                <a:ea typeface="나눔명조" pitchFamily="18" charset="-127"/>
              </a:rPr>
              <a:t>조건문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 안의 내용이 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2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번 반복되는 문제이다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 </a:t>
            </a: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73038A-C18D-46DF-A973-E4727625B0E1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오류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EF6971-B2E8-4CAE-9807-6254DEEE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17" y="1925037"/>
            <a:ext cx="1964706" cy="27270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B9AAF7D-38BA-4540-962D-046E7175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088" y="1966332"/>
            <a:ext cx="2881932" cy="2533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D161C9-4DB4-4C17-A1F4-D7077B9B2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1916" y="1888679"/>
            <a:ext cx="1964706" cy="27270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9F946C-1359-49D8-8013-B3FF4729788D}"/>
              </a:ext>
            </a:extLst>
          </p:cNvPr>
          <p:cNvSpPr txBox="1"/>
          <p:nvPr/>
        </p:nvSpPr>
        <p:spPr>
          <a:xfrm>
            <a:off x="1321772" y="4521553"/>
            <a:ext cx="54559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8678EB-7BA5-45A4-9147-8054AFA29178}"/>
              </a:ext>
            </a:extLst>
          </p:cNvPr>
          <p:cNvSpPr txBox="1"/>
          <p:nvPr/>
        </p:nvSpPr>
        <p:spPr>
          <a:xfrm>
            <a:off x="3840376" y="4515394"/>
            <a:ext cx="54559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3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90FE14-F7D6-4FF9-9561-D24538AEBF2B}"/>
              </a:ext>
            </a:extLst>
          </p:cNvPr>
          <p:cNvSpPr txBox="1"/>
          <p:nvPr/>
        </p:nvSpPr>
        <p:spPr>
          <a:xfrm>
            <a:off x="6742273" y="4524764"/>
            <a:ext cx="54559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4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</p:spTree>
    <p:extLst>
      <p:ext uri="{BB962C8B-B14F-4D97-AF65-F5344CB8AC3E}">
        <p14:creationId xmlns:p14="http://schemas.microsoft.com/office/powerpoint/2010/main" val="281279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411510"/>
            <a:ext cx="8280920" cy="4104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95536" y="4515966"/>
            <a:ext cx="8280920" cy="2194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9762" y="1868219"/>
            <a:ext cx="42124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IDD</a:t>
            </a:r>
            <a:r>
              <a:rPr lang="en-US" altLang="ko-KR" sz="4800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O</a:t>
            </a:r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V</a:t>
            </a:r>
            <a:endParaRPr lang="ko-KR" altLang="en-US" sz="4800" dirty="0">
              <a:solidFill>
                <a:schemeClr val="bg1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719668"/>
            <a:ext cx="252324" cy="318725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23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555526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O</a:t>
            </a:r>
            <a:r>
              <a:rPr lang="en-US" altLang="ko-KR" dirty="0"/>
              <a:t>ptimize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03574" y="809827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개요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791E6-66A1-4453-9FB2-7008B796F2B5}"/>
              </a:ext>
            </a:extLst>
          </p:cNvPr>
          <p:cNvGrpSpPr/>
          <p:nvPr/>
        </p:nvGrpSpPr>
        <p:grpSpPr>
          <a:xfrm>
            <a:off x="2377602" y="1457899"/>
            <a:ext cx="2562625" cy="523220"/>
            <a:chOff x="2377602" y="1535280"/>
            <a:chExt cx="2562625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377602" y="1535280"/>
              <a:ext cx="75423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37102" y="1688490"/>
              <a:ext cx="210312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1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번 문제 및 풀이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547664" y="2600109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7664" y="4033069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2D1B63-578E-4E72-9E4D-3E223A683F6A}"/>
              </a:ext>
            </a:extLst>
          </p:cNvPr>
          <p:cNvGrpSpPr/>
          <p:nvPr/>
        </p:nvGrpSpPr>
        <p:grpSpPr>
          <a:xfrm>
            <a:off x="2403575" y="2125764"/>
            <a:ext cx="2528465" cy="523220"/>
            <a:chOff x="2403575" y="2192546"/>
            <a:chExt cx="2528465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2403575" y="2192546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03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15816" y="2355726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2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번 문제 및 풀이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8FC218-7630-4910-AAA9-1699FD2FF9FA}"/>
              </a:ext>
            </a:extLst>
          </p:cNvPr>
          <p:cNvGrpSpPr/>
          <p:nvPr/>
        </p:nvGrpSpPr>
        <p:grpSpPr>
          <a:xfrm>
            <a:off x="2403575" y="2777804"/>
            <a:ext cx="2816497" cy="523220"/>
            <a:chOff x="2403575" y="2855185"/>
            <a:chExt cx="2816497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F96F30-D18D-4683-8D61-F2C4EF15E010}"/>
                </a:ext>
              </a:extLst>
            </p:cNvPr>
            <p:cNvSpPr txBox="1"/>
            <p:nvPr/>
          </p:nvSpPr>
          <p:spPr>
            <a:xfrm>
              <a:off x="2403575" y="2855185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04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15816" y="3048335"/>
              <a:ext cx="230425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3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번 문제 및 풀이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8CBE7-2547-48D1-B841-01AB3717D936}"/>
              </a:ext>
            </a:extLst>
          </p:cNvPr>
          <p:cNvGrpSpPr/>
          <p:nvPr/>
        </p:nvGrpSpPr>
        <p:grpSpPr>
          <a:xfrm>
            <a:off x="2403573" y="3488690"/>
            <a:ext cx="3248547" cy="523220"/>
            <a:chOff x="2403573" y="3566071"/>
            <a:chExt cx="324854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AF6DD-12C9-4EF6-8393-83A63D8D7F53}"/>
                </a:ext>
              </a:extLst>
            </p:cNvPr>
            <p:cNvSpPr txBox="1"/>
            <p:nvPr/>
          </p:nvSpPr>
          <p:spPr>
            <a:xfrm>
              <a:off x="2403573" y="3566071"/>
              <a:ext cx="65625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05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5816" y="3762799"/>
              <a:ext cx="27363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4</a:t>
              </a:r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번 문제 및 풀이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824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5"/>
            <a:ext cx="8054620" cy="3812998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526046" y="4767263"/>
            <a:ext cx="442392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개요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8F68AD-634F-4D09-BFD7-D250509E088D}"/>
              </a:ext>
            </a:extLst>
          </p:cNvPr>
          <p:cNvSpPr txBox="1"/>
          <p:nvPr/>
        </p:nvSpPr>
        <p:spPr>
          <a:xfrm>
            <a:off x="728876" y="1149616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개요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A973F-1CC3-4573-B146-53D99D9DD92A}"/>
              </a:ext>
            </a:extLst>
          </p:cNvPr>
          <p:cNvSpPr txBox="1"/>
          <p:nvPr/>
        </p:nvSpPr>
        <p:spPr>
          <a:xfrm>
            <a:off x="713231" y="1570569"/>
            <a:ext cx="7812815" cy="227754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en-US" dirty="0"/>
              <a:t>이번 </a:t>
            </a:r>
            <a:r>
              <a:rPr lang="en-US" altLang="ko-KR" dirty="0"/>
              <a:t>Optimize</a:t>
            </a:r>
            <a:r>
              <a:rPr lang="ko-KR" altLang="en-US" dirty="0"/>
              <a:t>단계에서는 이때까지 학습했던 코드를 활용하여 시험에 </a:t>
            </a:r>
            <a:r>
              <a:rPr lang="ko-KR" altLang="en-US" dirty="0" err="1"/>
              <a:t>출제될만한</a:t>
            </a:r>
            <a:r>
              <a:rPr lang="ko-KR" altLang="en-US" dirty="0"/>
              <a:t> 예시문제를 골라서 풀어본다</a:t>
            </a:r>
            <a:r>
              <a:rPr lang="en-US" altLang="ko-KR" dirty="0"/>
              <a:t>. (+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</a:p>
          <a:p>
            <a:pPr lvl="0">
              <a:defRPr lang="ko-KR" altLang="en-US"/>
            </a:pP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( </a:t>
            </a:r>
            <a:r>
              <a:rPr lang="ko-KR" altLang="en-US" dirty="0"/>
              <a:t>문제는 </a:t>
            </a:r>
            <a:r>
              <a:rPr lang="en-US" altLang="ko-KR" dirty="0"/>
              <a:t>‘</a:t>
            </a:r>
            <a:r>
              <a:rPr lang="ko-KR" altLang="en-US" dirty="0" err="1"/>
              <a:t>알티노를</a:t>
            </a:r>
            <a:r>
              <a:rPr lang="ko-KR" altLang="en-US" dirty="0"/>
              <a:t> 활용한 </a:t>
            </a:r>
            <a:r>
              <a:rPr lang="en-US" altLang="ko-KR" dirty="0"/>
              <a:t>C</a:t>
            </a:r>
            <a:r>
              <a:rPr lang="ko-KR" altLang="en-US" dirty="0"/>
              <a:t>언어 프로그래밍</a:t>
            </a:r>
            <a:r>
              <a:rPr lang="en-US" altLang="ko-KR" dirty="0"/>
              <a:t>.pdf’</a:t>
            </a:r>
            <a:r>
              <a:rPr lang="ko-KR" altLang="en-US" dirty="0"/>
              <a:t>의 </a:t>
            </a:r>
            <a:r>
              <a:rPr lang="en-US" altLang="ko-KR" dirty="0"/>
              <a:t>245p </a:t>
            </a:r>
            <a:r>
              <a:rPr lang="ko-KR" altLang="en-US" dirty="0"/>
              <a:t>미션수행 </a:t>
            </a:r>
            <a:r>
              <a:rPr lang="en-US" altLang="ko-KR" dirty="0"/>
              <a:t>17.2.2. </a:t>
            </a:r>
            <a:r>
              <a:rPr lang="ko-KR" altLang="en-US" dirty="0"/>
              <a:t>이다</a:t>
            </a:r>
            <a:r>
              <a:rPr lang="en-US" altLang="ko-KR" dirty="0"/>
              <a:t>.)</a:t>
            </a:r>
          </a:p>
          <a:p>
            <a:pPr lvl="0">
              <a:defRPr lang="ko-KR" altLang="en-US"/>
            </a:pPr>
            <a:endParaRPr lang="en-US" altLang="ko-KR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r>
              <a:rPr lang="ko-KR" altLang="en-US" spc="-150" dirty="0">
                <a:latin typeface="나눔명조" pitchFamily="18" charset="-127"/>
                <a:ea typeface="나눔명조" pitchFamily="18" charset="-127"/>
              </a:rPr>
              <a:t>이를 통해 완벽하게 </a:t>
            </a:r>
            <a:r>
              <a:rPr lang="ko-KR" altLang="en-US" spc="-150" dirty="0" err="1">
                <a:latin typeface="나눔명조" pitchFamily="18" charset="-127"/>
                <a:ea typeface="나눔명조" pitchFamily="18" charset="-127"/>
              </a:rPr>
              <a:t>알티노</a:t>
            </a:r>
            <a:r>
              <a:rPr lang="ko-KR" altLang="en-US" spc="-150" dirty="0">
                <a:latin typeface="나눔명조" pitchFamily="18" charset="-127"/>
                <a:ea typeface="나눔명조" pitchFamily="18" charset="-127"/>
              </a:rPr>
              <a:t> 코드를 활용하기 위한 기반을 다진다</a:t>
            </a:r>
            <a:r>
              <a:rPr lang="en-US" altLang="ko-KR" spc="-150" dirty="0">
                <a:latin typeface="나눔명조" pitchFamily="18" charset="-127"/>
                <a:ea typeface="나눔명조" pitchFamily="18" charset="-127"/>
              </a:rPr>
              <a:t>.</a:t>
            </a:r>
            <a:r>
              <a:rPr lang="ko-KR" altLang="en-US" spc="-150" dirty="0">
                <a:latin typeface="나눔명조" pitchFamily="18" charset="-127"/>
                <a:ea typeface="나눔명조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80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팀원 소개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6DC47DF-9A14-4982-9A80-6C2A1E0250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7" y="884650"/>
            <a:ext cx="1392163" cy="17569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3650A1-5C11-4A78-9EB0-3E401302F5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00" y="3003798"/>
            <a:ext cx="1527799" cy="180366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53A7D2B-0E56-4020-9180-42FA1F4634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600" y="884650"/>
            <a:ext cx="1512168" cy="17569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ECFB565-F9EF-470D-812F-BB1A15E7E5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87" y="3003798"/>
            <a:ext cx="1358283" cy="180366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5E0F740-50B0-41A1-BB6D-4F4D23BA0D8D}"/>
              </a:ext>
            </a:extLst>
          </p:cNvPr>
          <p:cNvSpPr txBox="1"/>
          <p:nvPr/>
        </p:nvSpPr>
        <p:spPr>
          <a:xfrm>
            <a:off x="2591450" y="884650"/>
            <a:ext cx="14668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목진욱</a:t>
            </a:r>
            <a:r>
              <a:rPr lang="en-US" altLang="ko-KR" dirty="0"/>
              <a:t>(PL)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6EA069-4157-4F9B-B69F-C17AC9169798}"/>
              </a:ext>
            </a:extLst>
          </p:cNvPr>
          <p:cNvSpPr txBox="1"/>
          <p:nvPr/>
        </p:nvSpPr>
        <p:spPr>
          <a:xfrm>
            <a:off x="6444208" y="88465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백도희</a:t>
            </a:r>
            <a:r>
              <a:rPr lang="en-US" altLang="ko-KR" dirty="0"/>
              <a:t>(KL)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3A29A2-1FDD-4431-91B5-057CBB5207EE}"/>
              </a:ext>
            </a:extLst>
          </p:cNvPr>
          <p:cNvSpPr txBox="1"/>
          <p:nvPr/>
        </p:nvSpPr>
        <p:spPr>
          <a:xfrm>
            <a:off x="2591450" y="3075806"/>
            <a:ext cx="162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김민수</a:t>
            </a:r>
            <a:r>
              <a:rPr lang="en-US" altLang="ko-KR" dirty="0"/>
              <a:t>(TL)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AC4620-F274-4028-B3E8-676B0D698625}"/>
              </a:ext>
            </a:extLst>
          </p:cNvPr>
          <p:cNvSpPr txBox="1"/>
          <p:nvPr/>
        </p:nvSpPr>
        <p:spPr>
          <a:xfrm>
            <a:off x="6444208" y="3003798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정준화</a:t>
            </a:r>
            <a:r>
              <a:rPr lang="en-US" altLang="ko-KR" dirty="0"/>
              <a:t>(ML)</a:t>
            </a:r>
          </a:p>
          <a:p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8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4"/>
            <a:ext cx="7992888" cy="3969527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728876" y="1210096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4248" y="4746769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개요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F9A234-4A3D-43FC-BF71-872AE0DF4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916" y="1532244"/>
            <a:ext cx="3528392" cy="240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98E32C-738E-4B1B-9829-F293EFD218BD}"/>
              </a:ext>
            </a:extLst>
          </p:cNvPr>
          <p:cNvSpPr txBox="1"/>
          <p:nvPr/>
        </p:nvSpPr>
        <p:spPr>
          <a:xfrm>
            <a:off x="728876" y="1559220"/>
            <a:ext cx="3981997" cy="267765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실제 문제에 있는 </a:t>
            </a:r>
            <a:r>
              <a:rPr lang="ko-KR" altLang="en-US" sz="1600" spc="-150" dirty="0" err="1">
                <a:latin typeface="나눔명조" pitchFamily="18" charset="-127"/>
                <a:ea typeface="나눔명조" pitchFamily="18" charset="-127"/>
              </a:rPr>
              <a:t>알티노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 자율주행 루트는 오른쪽 그림과 같다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- 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루트를 직접 만들 벽이 부족했기 때문에 코드에 </a:t>
            </a:r>
            <a:r>
              <a:rPr lang="ko-KR" altLang="en-US" sz="1600" spc="-150" dirty="0" err="1">
                <a:latin typeface="나눔명조" pitchFamily="18" charset="-127"/>
                <a:ea typeface="나눔명조" pitchFamily="18" charset="-127"/>
              </a:rPr>
              <a:t>적혀있는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 조건을 확인하기 위해서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직접 손으로 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IR</a:t>
            </a:r>
            <a:r>
              <a:rPr lang="ko-KR" altLang="en-US" sz="1600" spc="-150" dirty="0">
                <a:latin typeface="나눔명조" pitchFamily="18" charset="-127"/>
                <a:ea typeface="나눔명조" pitchFamily="18" charset="-127"/>
              </a:rPr>
              <a:t>센서와 조도센서를 가리면서 자율주행을 검사하였다</a:t>
            </a:r>
            <a:r>
              <a:rPr lang="en-US" altLang="ko-KR" sz="16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4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843558"/>
            <a:ext cx="7992888" cy="4197549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4248" y="4770124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460316"/>
            <a:ext cx="7418078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</a:t>
            </a:r>
            <a:r>
              <a:rPr lang="en-US" altLang="ko-KR" dirty="0"/>
              <a:t>IR</a:t>
            </a:r>
            <a:r>
              <a:rPr lang="ko-KR" altLang="en-US" dirty="0"/>
              <a:t>센서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번을 순서대로 손으로 터치한다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</a:t>
            </a:r>
            <a:r>
              <a:rPr lang="ko-KR" altLang="en-US" dirty="0"/>
              <a:t>② 후진으로 </a:t>
            </a:r>
            <a:r>
              <a:rPr lang="en-US" altLang="ko-KR" dirty="0"/>
              <a:t>3</a:t>
            </a:r>
            <a:r>
              <a:rPr lang="ko-KR" altLang="en-US" dirty="0"/>
              <a:t>단계의 소리를 출력하고 벽 앞에서 정지한다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        </a:t>
            </a:r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ko-KR" altLang="en-US" dirty="0"/>
              <a:t>정지 확인을 위해 </a:t>
            </a:r>
            <a:r>
              <a:rPr lang="en-US" altLang="ko-KR" dirty="0"/>
              <a:t>'S'</a:t>
            </a:r>
            <a:r>
              <a:rPr lang="ko-KR" altLang="en-US" dirty="0"/>
              <a:t>자를 </a:t>
            </a:r>
            <a:r>
              <a:rPr lang="ko-KR" altLang="en-US" dirty="0" err="1"/>
              <a:t>도트매트릭스</a:t>
            </a:r>
            <a:r>
              <a:rPr lang="ko-KR" altLang="en-US" dirty="0"/>
              <a:t> 에 출력한다</a:t>
            </a:r>
            <a:r>
              <a:rPr lang="en-US" altLang="ko-KR" dirty="0"/>
              <a:t>.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796291" y="1059582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1EF13B-BFBF-42B9-869A-B89B093E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63" y="2380436"/>
            <a:ext cx="3758884" cy="22391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ED44A05-5FF1-46E3-B4D8-87756BA74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35" y="2390422"/>
            <a:ext cx="2222122" cy="23207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C606D71-DD04-452B-B135-E1B0729FA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768" y="3015961"/>
            <a:ext cx="2087816" cy="968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0E022-9165-4F4A-8040-11AD53F9BD72}"/>
              </a:ext>
            </a:extLst>
          </p:cNvPr>
          <p:cNvSpPr txBox="1"/>
          <p:nvPr/>
        </p:nvSpPr>
        <p:spPr>
          <a:xfrm>
            <a:off x="3707904" y="4752072"/>
            <a:ext cx="1249469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기본 코드</a:t>
            </a:r>
          </a:p>
        </p:txBody>
      </p:sp>
    </p:spTree>
    <p:extLst>
      <p:ext uri="{BB962C8B-B14F-4D97-AF65-F5344CB8AC3E}">
        <p14:creationId xmlns:p14="http://schemas.microsoft.com/office/powerpoint/2010/main" val="4167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843558"/>
            <a:ext cx="7992888" cy="4197549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790717" y="4747158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460316"/>
            <a:ext cx="7418078" cy="116955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</a:t>
            </a:r>
            <a:r>
              <a:rPr lang="en-US" altLang="ko-KR" dirty="0"/>
              <a:t>IR</a:t>
            </a:r>
            <a:r>
              <a:rPr lang="ko-KR" altLang="en-US" dirty="0"/>
              <a:t>센서 </a:t>
            </a:r>
            <a:r>
              <a:rPr lang="en-US" altLang="ko-KR" dirty="0"/>
              <a:t>1</a:t>
            </a:r>
            <a:r>
              <a:rPr lang="ko-KR" altLang="en-US" dirty="0"/>
              <a:t>번</a:t>
            </a:r>
            <a:r>
              <a:rPr lang="en-US" altLang="ko-KR" dirty="0"/>
              <a:t>, 2</a:t>
            </a:r>
            <a:r>
              <a:rPr lang="ko-KR" altLang="en-US" dirty="0"/>
              <a:t>번</a:t>
            </a:r>
            <a:r>
              <a:rPr lang="en-US" altLang="ko-KR" dirty="0"/>
              <a:t>, 3</a:t>
            </a:r>
            <a:r>
              <a:rPr lang="ko-KR" altLang="en-US" dirty="0"/>
              <a:t>번</a:t>
            </a:r>
            <a:r>
              <a:rPr lang="en-US" altLang="ko-KR" dirty="0"/>
              <a:t>, 4</a:t>
            </a:r>
            <a:r>
              <a:rPr lang="ko-KR" altLang="en-US" dirty="0"/>
              <a:t>번을 순서대로 손으로 터치한다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</a:t>
            </a:r>
            <a:r>
              <a:rPr lang="ko-KR" altLang="en-US" dirty="0"/>
              <a:t>② 후진으로 </a:t>
            </a:r>
            <a:r>
              <a:rPr lang="en-US" altLang="ko-KR" dirty="0"/>
              <a:t>3</a:t>
            </a:r>
            <a:r>
              <a:rPr lang="ko-KR" altLang="en-US" dirty="0"/>
              <a:t>단계의 소리를 출력하고 벽 앞에서 정지한다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        </a:t>
            </a:r>
            <a:r>
              <a:rPr lang="ko-KR" altLang="en-US" dirty="0"/>
              <a:t>③</a:t>
            </a:r>
            <a:r>
              <a:rPr lang="en-US" altLang="ko-KR" dirty="0"/>
              <a:t> </a:t>
            </a:r>
            <a:r>
              <a:rPr lang="ko-KR" altLang="en-US" dirty="0"/>
              <a:t>정지 확인을 위해 </a:t>
            </a:r>
            <a:r>
              <a:rPr lang="en-US" altLang="ko-KR" dirty="0"/>
              <a:t>'S'</a:t>
            </a:r>
            <a:r>
              <a:rPr lang="ko-KR" altLang="en-US" dirty="0"/>
              <a:t>자를 </a:t>
            </a:r>
            <a:r>
              <a:rPr lang="ko-KR" altLang="en-US" dirty="0" err="1"/>
              <a:t>도트매트릭스</a:t>
            </a:r>
            <a:r>
              <a:rPr lang="ko-KR" altLang="en-US" dirty="0"/>
              <a:t> 에 출력한다</a:t>
            </a:r>
            <a:r>
              <a:rPr lang="en-US" altLang="ko-KR" dirty="0"/>
              <a:t>.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  <a:p>
            <a:pPr lvl="0">
              <a:defRPr lang="ko-KR" altLang="en-US"/>
            </a:pP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796291" y="1059582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AB07F0-5138-49B0-8EDC-3029965C1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465860"/>
            <a:ext cx="3058443" cy="22938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34E513-6393-4313-A9BE-646E9AEA9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395" y="2416522"/>
            <a:ext cx="3140969" cy="235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37473" y="843558"/>
            <a:ext cx="7992888" cy="4197549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4248" y="4767263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1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813091" y="1258047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1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B9811F-8473-4CF8-9A56-2EAA5D6A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786128"/>
            <a:ext cx="3730378" cy="2878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A8D8042-49C7-4660-B2AA-92686F5D3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206" y="1176795"/>
            <a:ext cx="2808312" cy="359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0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4"/>
            <a:ext cx="7992888" cy="3969527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04248" y="4786869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548665"/>
            <a:ext cx="741807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</a:t>
            </a:r>
            <a:r>
              <a:rPr lang="en-US" altLang="ko-KR" dirty="0"/>
              <a:t>LED </a:t>
            </a:r>
            <a:r>
              <a:rPr lang="ko-KR" altLang="en-US" dirty="0"/>
              <a:t>등 </a:t>
            </a:r>
            <a:r>
              <a:rPr lang="en-US" altLang="ko-KR" dirty="0"/>
              <a:t>8</a:t>
            </a:r>
            <a:r>
              <a:rPr lang="ko-KR" altLang="en-US" dirty="0"/>
              <a:t>개가 </a:t>
            </a:r>
            <a:r>
              <a:rPr lang="en-US" altLang="ko-KR" dirty="0"/>
              <a:t>2</a:t>
            </a:r>
            <a:r>
              <a:rPr lang="ko-KR" altLang="en-US" dirty="0"/>
              <a:t>번 블록에 도착할 때까지 왼쪽방향으로 </a:t>
            </a:r>
            <a:r>
              <a:rPr lang="en-US" altLang="ko-KR" dirty="0"/>
              <a:t>LED</a:t>
            </a:r>
            <a:r>
              <a:rPr lang="ko-KR" altLang="en-US" dirty="0"/>
              <a:t>가</a:t>
            </a:r>
            <a:endParaRPr lang="en-US" altLang="ko-KR" dirty="0"/>
          </a:p>
          <a:p>
            <a:pPr lvl="0">
              <a:defRPr lang="ko-KR" altLang="en-US"/>
            </a:pPr>
            <a:r>
              <a:rPr lang="ko-KR" altLang="en-US" dirty="0"/>
              <a:t>            하나씩 켜지면서 이동 하며 조도 센서를 활용하여 정지한다</a:t>
            </a:r>
            <a:r>
              <a:rPr lang="en-US" altLang="ko-KR" dirty="0"/>
              <a:t>. 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816794" y="1141514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8AC878-8EAD-41D7-8D02-438768E1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335" y="2173094"/>
            <a:ext cx="3918881" cy="252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323528" y="906183"/>
            <a:ext cx="8640960" cy="4134923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225572" y="4854393"/>
            <a:ext cx="2015552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2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573931" y="1161096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2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3D6D61-4880-431F-BB72-5630BB46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58" y="1457025"/>
            <a:ext cx="3695589" cy="33973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F21AEB-2EEB-4ED1-96F4-6C27F81CE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4816" y="1436117"/>
            <a:ext cx="3695589" cy="30265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9F3CB2C-6712-41FD-9D7F-7E2305D42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265" y="2442116"/>
            <a:ext cx="2672856" cy="9234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738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5"/>
            <a:ext cx="7992888" cy="4086842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90551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548665"/>
            <a:ext cx="741807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</a:t>
            </a:r>
            <a:r>
              <a:rPr lang="en-US" altLang="ko-KR" dirty="0"/>
              <a:t>A </a:t>
            </a:r>
            <a:r>
              <a:rPr lang="ko-KR" altLang="en-US" dirty="0"/>
              <a:t>모양을 만들어 왼쪽으로 나타나 오른쪽으로 사라지게 하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   </a:t>
            </a:r>
            <a:r>
              <a:rPr lang="ko-KR" altLang="en-US" dirty="0"/>
              <a:t>면서 이동하며 </a:t>
            </a:r>
            <a:r>
              <a:rPr lang="en-US" altLang="ko-KR" dirty="0"/>
              <a:t>IR </a:t>
            </a:r>
            <a:r>
              <a:rPr lang="ko-KR" altLang="en-US" dirty="0"/>
              <a:t>센서를 이용하여 벽 앞에서 정지한다</a:t>
            </a:r>
            <a:r>
              <a:rPr lang="en-US" altLang="ko-KR" dirty="0"/>
              <a:t>. 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816794" y="1141514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3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E80039-A83D-45D3-8909-CC69E86C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56" y="2226874"/>
            <a:ext cx="7211590" cy="23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2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954265"/>
            <a:ext cx="7992888" cy="4086842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48264" y="4778907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3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548665"/>
            <a:ext cx="741807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</a:t>
            </a:r>
            <a:r>
              <a:rPr lang="en-US" altLang="ko-KR" dirty="0"/>
              <a:t>A </a:t>
            </a:r>
            <a:r>
              <a:rPr lang="ko-KR" altLang="en-US" dirty="0"/>
              <a:t>모양을 만들어 왼쪽으로 나타나 오른쪽으로 사라지게 하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   </a:t>
            </a:r>
            <a:r>
              <a:rPr lang="ko-KR" altLang="en-US" dirty="0"/>
              <a:t>면서 이동하며 </a:t>
            </a:r>
            <a:r>
              <a:rPr lang="en-US" altLang="ko-KR" dirty="0"/>
              <a:t>IR </a:t>
            </a:r>
            <a:r>
              <a:rPr lang="ko-KR" altLang="en-US" dirty="0"/>
              <a:t>센서를 이용하여 벽 앞에서 정지한다</a:t>
            </a:r>
            <a:r>
              <a:rPr lang="en-US" altLang="ko-KR" dirty="0"/>
              <a:t>. 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816794" y="1141514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3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557ADD6-C150-49C2-AC77-CE50B166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7" y="2203889"/>
            <a:ext cx="3889487" cy="264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856643"/>
            <a:ext cx="7992888" cy="4184464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80235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548665"/>
            <a:ext cx="741807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도착영역에 들어오면 전방 라이트를 </a:t>
            </a:r>
            <a:r>
              <a:rPr lang="en-US" altLang="ko-KR" dirty="0"/>
              <a:t>3</a:t>
            </a:r>
            <a:r>
              <a:rPr lang="ko-KR" altLang="en-US" dirty="0"/>
              <a:t>번 깜박이고 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    </a:t>
            </a:r>
            <a:r>
              <a:rPr lang="ko-KR" altLang="en-US" dirty="0" err="1"/>
              <a:t>부져음</a:t>
            </a:r>
            <a:r>
              <a:rPr lang="ko-KR" altLang="en-US" dirty="0"/>
              <a:t> 두 </a:t>
            </a:r>
            <a:r>
              <a:rPr lang="ko-KR" altLang="en-US" dirty="0" err="1"/>
              <a:t>번“삐삐”을</a:t>
            </a:r>
            <a:r>
              <a:rPr lang="ko-KR" altLang="en-US" dirty="0"/>
              <a:t> 낸다</a:t>
            </a:r>
            <a:r>
              <a:rPr lang="en-US" altLang="ko-KR" dirty="0"/>
              <a:t>.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763116" y="1082465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4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6149FEE-7F2E-4348-8F90-FB6CA8584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68" y="2236972"/>
            <a:ext cx="5463072" cy="24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3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22C49F6-4539-4C1B-9AFC-9CA20A4FDFA5}"/>
              </a:ext>
            </a:extLst>
          </p:cNvPr>
          <p:cNvGrpSpPr/>
          <p:nvPr/>
        </p:nvGrpSpPr>
        <p:grpSpPr>
          <a:xfrm>
            <a:off x="549828" y="856643"/>
            <a:ext cx="7992888" cy="4184464"/>
            <a:chOff x="549828" y="954265"/>
            <a:chExt cx="7992888" cy="374441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3472A8-F4FD-4F7A-A9BB-7A661019F5C8}"/>
                </a:ext>
              </a:extLst>
            </p:cNvPr>
            <p:cNvSpPr/>
            <p:nvPr/>
          </p:nvSpPr>
          <p:spPr>
            <a:xfrm>
              <a:off x="549828" y="954265"/>
              <a:ext cx="7992888" cy="37444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1E6748-9C96-4278-A489-90BA308B93F7}"/>
                </a:ext>
              </a:extLst>
            </p:cNvPr>
            <p:cNvSpPr/>
            <p:nvPr/>
          </p:nvSpPr>
          <p:spPr>
            <a:xfrm>
              <a:off x="677727" y="1103695"/>
              <a:ext cx="7737090" cy="344555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98BDB8B-0E0F-4C45-91CC-085055CD6BF7}"/>
              </a:ext>
            </a:extLst>
          </p:cNvPr>
          <p:cNvSpPr txBox="1"/>
          <p:nvPr/>
        </p:nvSpPr>
        <p:spPr>
          <a:xfrm>
            <a:off x="676830" y="1203598"/>
            <a:ext cx="7558042" cy="193899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400" b="1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876256" y="4767262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3DA45D-ED62-4646-B6B4-7B101F66C671}"/>
              </a:ext>
            </a:extLst>
          </p:cNvPr>
          <p:cNvSpPr txBox="1"/>
          <p:nvPr/>
        </p:nvSpPr>
        <p:spPr>
          <a:xfrm>
            <a:off x="728876" y="444519"/>
            <a:ext cx="2546980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4</a:t>
            </a:r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번 문제 및 풀이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E16F59-756D-40AB-8D96-ECD8B2A9DBB3}"/>
              </a:ext>
            </a:extLst>
          </p:cNvPr>
          <p:cNvSpPr txBox="1"/>
          <p:nvPr/>
        </p:nvSpPr>
        <p:spPr>
          <a:xfrm>
            <a:off x="816794" y="1548665"/>
            <a:ext cx="7418078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defRPr lang="ko-KR" altLang="en-US"/>
            </a:pPr>
            <a:r>
              <a:rPr lang="ko-KR" altLang="en-US" dirty="0"/>
              <a:t>미션 </a:t>
            </a:r>
            <a:r>
              <a:rPr lang="en-US" altLang="ko-KR" dirty="0"/>
              <a:t>: </a:t>
            </a:r>
            <a:r>
              <a:rPr lang="ko-KR" altLang="en-US" dirty="0"/>
              <a:t>① 도착영역에 들어오면 전방 라이트를 </a:t>
            </a:r>
            <a:r>
              <a:rPr lang="en-US" altLang="ko-KR" dirty="0"/>
              <a:t>3</a:t>
            </a:r>
            <a:r>
              <a:rPr lang="ko-KR" altLang="en-US" dirty="0"/>
              <a:t>번 깜박이고 </a:t>
            </a:r>
            <a:endParaRPr lang="en-US" altLang="ko-KR" dirty="0"/>
          </a:p>
          <a:p>
            <a:pPr lvl="0">
              <a:defRPr lang="ko-KR" altLang="en-US"/>
            </a:pPr>
            <a:r>
              <a:rPr lang="en-US" altLang="ko-KR" dirty="0"/>
              <a:t>            </a:t>
            </a:r>
            <a:r>
              <a:rPr lang="ko-KR" altLang="en-US" dirty="0" err="1"/>
              <a:t>부져음</a:t>
            </a:r>
            <a:r>
              <a:rPr lang="ko-KR" altLang="en-US" dirty="0"/>
              <a:t> 두 </a:t>
            </a:r>
            <a:r>
              <a:rPr lang="ko-KR" altLang="en-US" dirty="0" err="1"/>
              <a:t>번“삐삐”을</a:t>
            </a:r>
            <a:r>
              <a:rPr lang="ko-KR" altLang="en-US" dirty="0"/>
              <a:t> 낸다</a:t>
            </a:r>
            <a:r>
              <a:rPr lang="en-US" altLang="ko-KR" dirty="0"/>
              <a:t>.</a:t>
            </a:r>
            <a:endParaRPr lang="en-US" altLang="ko-KR" sz="1600" spc="-15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578209-07AF-4701-8004-3A4B6AD5D1BB}"/>
              </a:ext>
            </a:extLst>
          </p:cNvPr>
          <p:cNvSpPr txBox="1"/>
          <p:nvPr/>
        </p:nvSpPr>
        <p:spPr>
          <a:xfrm>
            <a:off x="763116" y="1082465"/>
            <a:ext cx="51484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4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번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54EA993-5167-4317-8FFD-C25DB2CB1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081" y="2320335"/>
            <a:ext cx="3703837" cy="24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7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표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10741"/>
              </p:ext>
            </p:extLst>
          </p:nvPr>
        </p:nvGraphicFramePr>
        <p:xfrm>
          <a:off x="2301906" y="771550"/>
          <a:ext cx="3420126" cy="5638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2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C – </a:t>
                      </a:r>
                      <a:r>
                        <a:rPr lang="en-US" altLang="ko-KR" sz="1400" dirty="0" err="1"/>
                        <a:t>minorgramming</a:t>
                      </a:r>
                      <a:r>
                        <a:rPr lang="en-US" altLang="ko-KR" sz="1400" dirty="0"/>
                        <a:t> 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Project Leader </a:t>
                      </a:r>
                      <a:r>
                        <a:rPr lang="ko-KR" altLang="en-US" sz="1400" dirty="0"/>
                        <a:t>목진욱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14255"/>
              </p:ext>
            </p:extLst>
          </p:nvPr>
        </p:nvGraphicFramePr>
        <p:xfrm>
          <a:off x="5790824" y="1668406"/>
          <a:ext cx="2177988" cy="56388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17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Advisor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Professor </a:t>
                      </a:r>
                      <a:r>
                        <a:rPr lang="ko-KR" altLang="en-US" sz="1400" dirty="0"/>
                        <a:t>정원일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8" name="표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84085"/>
              </p:ext>
            </p:extLst>
          </p:nvPr>
        </p:nvGraphicFramePr>
        <p:xfrm>
          <a:off x="1065300" y="2818659"/>
          <a:ext cx="6538305" cy="2133237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1306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6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10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400" dirty="0"/>
                        <a:t>구분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700" dirty="0"/>
                        <a:t>PL</a:t>
                      </a:r>
                      <a:r>
                        <a:rPr lang="ko-KR" altLang="en-US" sz="1700" dirty="0"/>
                        <a:t> 목진욱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200" dirty="0"/>
                        <a:t>Project Leader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700" dirty="0"/>
                        <a:t>TL</a:t>
                      </a:r>
                      <a:r>
                        <a:rPr lang="ko-KR" altLang="en-US" sz="1700" dirty="0"/>
                        <a:t> 김민수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000" dirty="0"/>
                        <a:t>Technology Leader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700" dirty="0"/>
                        <a:t>KL</a:t>
                      </a:r>
                      <a:r>
                        <a:rPr lang="ko-KR" altLang="en-US" sz="1700" dirty="0"/>
                        <a:t> </a:t>
                      </a:r>
                      <a:r>
                        <a:rPr lang="ko-KR" altLang="en-US" sz="1700" dirty="0" err="1"/>
                        <a:t>백도희</a:t>
                      </a:r>
                      <a:endParaRPr lang="ko-KR" altLang="en-US" sz="1700" dirty="0"/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000" dirty="0"/>
                        <a:t>Knowledge Leader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700" dirty="0"/>
                        <a:t>ML</a:t>
                      </a:r>
                      <a:r>
                        <a:rPr lang="ko-KR" altLang="en-US" sz="1700" dirty="0"/>
                        <a:t> 정준화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200" dirty="0"/>
                        <a:t>Market Leader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200"/>
                        <a:t>Responsibility</a:t>
                      </a:r>
                      <a:endParaRPr lang="en-US" altLang="ko-KR" sz="12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/>
                        <a:t>팀의 총괄</a:t>
                      </a:r>
                      <a:endParaRPr lang="ko-KR" altLang="en-US" sz="12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dirty="0"/>
                        <a:t>팀 내 기술 조사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dirty="0"/>
                        <a:t>팀 내 정보 습득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200" dirty="0"/>
                        <a:t>및 조사</a:t>
                      </a:r>
                      <a:endParaRPr lang="ko-KR" altLang="en-US" sz="12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/>
                        <a:t>관련 시장 조사 및 정보 조사</a:t>
                      </a:r>
                      <a:endParaRPr lang="ko-KR" altLang="en-US" sz="1200" b="1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107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100"/>
                        <a:t>Major Role</a:t>
                      </a:r>
                      <a:endParaRPr lang="en-US" altLang="ko-KR" sz="1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 dirty="0"/>
                        <a:t>발표를 좋아해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100" dirty="0"/>
                        <a:t>발표 담당 및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100" dirty="0"/>
                        <a:t>팀 내 분위기 조성</a:t>
                      </a:r>
                      <a:endParaRPr lang="ko-KR" altLang="en-US" sz="11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 dirty="0"/>
                        <a:t>기술 조사와 다양한 기술을 습득해 기술적 소양 전파</a:t>
                      </a:r>
                      <a:endParaRPr lang="ko-KR" altLang="en-US" sz="1100" b="1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회의 주제 선정 및 </a:t>
                      </a: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100"/>
                        <a:t>회의 진행과 기록</a:t>
                      </a:r>
                      <a:endParaRPr lang="ko-KR" altLang="en-US" sz="1100" b="1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100" dirty="0" err="1"/>
                        <a:t>누정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비용표</a:t>
                      </a:r>
                      <a:r>
                        <a:rPr lang="ko-KR" altLang="en-US" sz="1100" dirty="0"/>
                        <a:t> 정리 및 미팅 시간 관리</a:t>
                      </a:r>
                      <a:endParaRPr lang="ko-KR" altLang="en-US" sz="1100" b="1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9" name="직선 연결선 78"/>
          <p:cNvCxnSpPr>
            <a:stCxn id="75" idx="2"/>
          </p:cNvCxnSpPr>
          <p:nvPr/>
        </p:nvCxnSpPr>
        <p:spPr>
          <a:xfrm>
            <a:off x="4011969" y="1335430"/>
            <a:ext cx="0" cy="1065870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77" idx="1"/>
          </p:cNvCxnSpPr>
          <p:nvPr/>
        </p:nvCxnSpPr>
        <p:spPr>
          <a:xfrm flipH="1" flipV="1">
            <a:off x="4585878" y="1947757"/>
            <a:ext cx="1204946" cy="2589"/>
          </a:xfrm>
          <a:prstGeom prst="line">
            <a:avLst/>
          </a:prstGeom>
          <a:ln w="25400"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340865" y="4690135"/>
            <a:ext cx="2133600" cy="273844"/>
          </a:xfrm>
        </p:spPr>
        <p:txBody>
          <a:bodyPr/>
          <a:lstStyle/>
          <a:p>
            <a:fld id="{E1F234F6-1A0E-45B8-BE7E-D772713D82D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43448"/>
              </p:ext>
            </p:extLst>
          </p:nvPr>
        </p:nvGraphicFramePr>
        <p:xfrm>
          <a:off x="2496458" y="1677687"/>
          <a:ext cx="2901537" cy="561291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901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1</a:t>
                      </a:r>
                      <a:r>
                        <a:rPr lang="en-US" altLang="ko-KR" sz="1400" baseline="30000" dirty="0"/>
                        <a:t>st</a:t>
                      </a:r>
                      <a:r>
                        <a:rPr lang="en-US" altLang="ko-KR" sz="1400" baseline="0" dirty="0"/>
                        <a:t> Project Candidate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5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200" dirty="0" err="1"/>
                        <a:t>알티노를</a:t>
                      </a:r>
                      <a:r>
                        <a:rPr lang="ko-KR" altLang="en-US" sz="1200" dirty="0"/>
                        <a:t> 이용한 프로그래밍 언어 교육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042558"/>
              </p:ext>
            </p:extLst>
          </p:nvPr>
        </p:nvGraphicFramePr>
        <p:xfrm>
          <a:off x="2301906" y="2401301"/>
          <a:ext cx="3420126" cy="28194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20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400" dirty="0"/>
                        <a:t>Slogan</a:t>
                      </a:r>
                      <a:r>
                        <a:rPr lang="en-US" altLang="ko-KR" sz="1400" baseline="0" dirty="0"/>
                        <a:t> : For A!</a:t>
                      </a:r>
                      <a:endParaRPr lang="en-US" altLang="ko-KR" sz="14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75DBC74E-A291-46B0-8E3D-4B9BD467DD42}"/>
              </a:ext>
            </a:extLst>
          </p:cNvPr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C4A44-3151-4123-B600-D3364EAEDD8C}"/>
              </a:ext>
            </a:extLst>
          </p:cNvPr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3FDFF5-8BC4-4A5A-9DB4-FED31B99A2A7}"/>
              </a:ext>
            </a:extLst>
          </p:cNvPr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팀원 조직도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564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95536" y="411510"/>
            <a:ext cx="8280920" cy="41044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95536" y="4515966"/>
            <a:ext cx="8280920" cy="2194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29762" y="1868219"/>
            <a:ext cx="4212468" cy="83099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THE정고딕160" pitchFamily="18" charset="-127"/>
                <a:ea typeface="THE정고딕160" pitchFamily="18" charset="-127"/>
              </a:rPr>
              <a:t>IDDO</a:t>
            </a:r>
            <a:r>
              <a:rPr lang="en-US" altLang="ko-KR" sz="4800" dirty="0">
                <a:solidFill>
                  <a:srgbClr val="FF0000"/>
                </a:solidFill>
                <a:latin typeface="THE정고딕160" pitchFamily="18" charset="-127"/>
                <a:ea typeface="THE정고딕160" pitchFamily="18" charset="-127"/>
              </a:rPr>
              <a:t>V</a:t>
            </a:r>
            <a:endParaRPr lang="ko-KR" altLang="en-US" sz="4800" dirty="0">
              <a:solidFill>
                <a:srgbClr val="FF0000"/>
              </a:solidFill>
              <a:latin typeface="THE정고딕160" pitchFamily="18" charset="-127"/>
              <a:ea typeface="THE정고딕160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719668"/>
            <a:ext cx="252324" cy="318725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84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79512" y="555526"/>
            <a:ext cx="1368152" cy="380647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V</a:t>
            </a:r>
            <a:r>
              <a:rPr lang="en-US" altLang="ko-KR" dirty="0"/>
              <a:t>erify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03574" y="809827"/>
            <a:ext cx="1779648" cy="523220"/>
            <a:chOff x="272072" y="1950876"/>
            <a:chExt cx="1779648" cy="523220"/>
          </a:xfrm>
          <a:scene3d>
            <a:camera prst="obliqueTopLeft"/>
            <a:lightRig rig="threePt" dir="t"/>
          </a:scene3d>
        </p:grpSpPr>
        <p:sp>
          <p:nvSpPr>
            <p:cNvPr id="17" name="TextBox 16"/>
            <p:cNvSpPr txBox="1"/>
            <p:nvPr/>
          </p:nvSpPr>
          <p:spPr>
            <a:xfrm>
              <a:off x="272072" y="1950876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01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568" y="2104086"/>
              <a:ext cx="13681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개요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A791E6-66A1-4453-9FB2-7008B796F2B5}"/>
              </a:ext>
            </a:extLst>
          </p:cNvPr>
          <p:cNvGrpSpPr/>
          <p:nvPr/>
        </p:nvGrpSpPr>
        <p:grpSpPr>
          <a:xfrm>
            <a:off x="2377602" y="1457899"/>
            <a:ext cx="2562625" cy="523220"/>
            <a:chOff x="2377602" y="1535280"/>
            <a:chExt cx="2562625" cy="523220"/>
          </a:xfrm>
        </p:grpSpPr>
        <p:sp>
          <p:nvSpPr>
            <p:cNvPr id="32" name="TextBox 31"/>
            <p:cNvSpPr txBox="1"/>
            <p:nvPr/>
          </p:nvSpPr>
          <p:spPr>
            <a:xfrm>
              <a:off x="2377602" y="1535280"/>
              <a:ext cx="75423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02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837102" y="1688490"/>
              <a:ext cx="2103125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ko-KR" altLang="en-US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누적비용표 및 누적회의록</a:t>
              </a:r>
              <a:endPara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1547664" y="2600109"/>
            <a:ext cx="144016" cy="16852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1547664" y="4033069"/>
            <a:ext cx="252324" cy="25232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876256" y="4803998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61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C2D1B63-578E-4E72-9E4D-3E223A683F6A}"/>
              </a:ext>
            </a:extLst>
          </p:cNvPr>
          <p:cNvGrpSpPr/>
          <p:nvPr/>
        </p:nvGrpSpPr>
        <p:grpSpPr>
          <a:xfrm>
            <a:off x="2403575" y="2125764"/>
            <a:ext cx="2528465" cy="523220"/>
            <a:chOff x="2403575" y="2192546"/>
            <a:chExt cx="2528465" cy="523220"/>
          </a:xfrm>
        </p:grpSpPr>
        <p:sp>
          <p:nvSpPr>
            <p:cNvPr id="35" name="TextBox 34"/>
            <p:cNvSpPr txBox="1"/>
            <p:nvPr/>
          </p:nvSpPr>
          <p:spPr>
            <a:xfrm>
              <a:off x="2403575" y="2192546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03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915816" y="2355726"/>
              <a:ext cx="201622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Burn-down chart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E8FC218-7630-4910-AAA9-1699FD2FF9FA}"/>
              </a:ext>
            </a:extLst>
          </p:cNvPr>
          <p:cNvGrpSpPr/>
          <p:nvPr/>
        </p:nvGrpSpPr>
        <p:grpSpPr>
          <a:xfrm>
            <a:off x="2403575" y="2777804"/>
            <a:ext cx="2816497" cy="523220"/>
            <a:chOff x="2403575" y="2855185"/>
            <a:chExt cx="2816497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F96F30-D18D-4683-8D61-F2C4EF15E010}"/>
                </a:ext>
              </a:extLst>
            </p:cNvPr>
            <p:cNvSpPr txBox="1"/>
            <p:nvPr/>
          </p:nvSpPr>
          <p:spPr>
            <a:xfrm>
              <a:off x="2403575" y="2855185"/>
              <a:ext cx="656258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04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915816" y="3048335"/>
              <a:ext cx="2304256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OPPM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CE8CBE7-2547-48D1-B841-01AB3717D936}"/>
              </a:ext>
            </a:extLst>
          </p:cNvPr>
          <p:cNvGrpSpPr/>
          <p:nvPr/>
        </p:nvGrpSpPr>
        <p:grpSpPr>
          <a:xfrm>
            <a:off x="2403573" y="3488690"/>
            <a:ext cx="3248547" cy="523220"/>
            <a:chOff x="2403573" y="3566071"/>
            <a:chExt cx="3248547" cy="52322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80AF6DD-12C9-4EF6-8393-83A63D8D7F53}"/>
                </a:ext>
              </a:extLst>
            </p:cNvPr>
            <p:cNvSpPr txBox="1"/>
            <p:nvPr/>
          </p:nvSpPr>
          <p:spPr>
            <a:xfrm>
              <a:off x="2403573" y="3566071"/>
              <a:ext cx="656259" cy="523220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2800" spc="-300" dirty="0">
                  <a:latin typeface="한컴 윤고딕 240" pitchFamily="18" charset="-127"/>
                  <a:ea typeface="한컴 윤고딕 240" pitchFamily="18" charset="-127"/>
                </a:rPr>
                <a:t>05</a:t>
              </a:r>
              <a:endParaRPr lang="ko-KR" altLang="en-US" sz="2800" spc="-300" dirty="0">
                <a:latin typeface="한컴 윤고딕 240" pitchFamily="18" charset="-127"/>
                <a:ea typeface="한컴 윤고딕 240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15816" y="3762799"/>
              <a:ext cx="2736304" cy="30777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r>
                <a:rPr lang="en-US" altLang="ko-KR" sz="1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바른돋움OTFPro 1" pitchFamily="50" charset="-127"/>
                  <a:ea typeface="바른돋움OTFPro 1" pitchFamily="50" charset="-127"/>
                </a:rPr>
                <a:t>GitHub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57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01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개요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93584" y="1233280"/>
            <a:ext cx="7812815" cy="3264483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z="20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이번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Verify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단계에서는 말그대로 이때까지 진행한 프로젝트에 대해서 검토해본다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진행하면서 작성한 누적회의록</a:t>
            </a:r>
            <a:r>
              <a:rPr lang="en-US" altLang="ko-KR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spc="-15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비용표</a:t>
            </a:r>
            <a:r>
              <a:rPr lang="en-US" altLang="ko-KR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Burn-down chart</a:t>
            </a:r>
            <a:r>
              <a:rPr lang="ko-KR" altLang="en-US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등 자료들을 분석해보면서 프로젝트를 마친다</a:t>
            </a:r>
            <a:r>
              <a:rPr lang="en-US" altLang="ko-KR" sz="20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z="20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71077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25894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누적비용표 및 누적회의록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7A55E1-ACBF-432B-8C08-AAEB2E813941}"/>
              </a:ext>
            </a:extLst>
          </p:cNvPr>
          <p:cNvGrpSpPr/>
          <p:nvPr/>
        </p:nvGrpSpPr>
        <p:grpSpPr>
          <a:xfrm>
            <a:off x="251520" y="833171"/>
            <a:ext cx="8784976" cy="4207936"/>
            <a:chOff x="251520" y="833171"/>
            <a:chExt cx="8496944" cy="3934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51520" y="833171"/>
              <a:ext cx="8496944" cy="3934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395537" y="931151"/>
              <a:ext cx="8241146" cy="37342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600933" y="4684820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63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125637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누적비용표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7F5E6-901B-43BB-927C-65AFCE332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63" y="1015008"/>
            <a:ext cx="3600400" cy="38401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673254" y="1036090"/>
            <a:ext cx="3665982" cy="378565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표는 단계별로 예상누적비용 과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 누적비용을 정리해 놓았다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endParaRPr lang="en-US" altLang="ko-KR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아래 그래프는 표의 데이터를 그래프로 그려 놓은 것으로 예상 총비용보다 실제 총비용이 더 낮게 나왔다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endParaRPr lang="en-US" altLang="ko-KR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누적비용표 엑셀파일을 보면 위에 좀 더 자세하게 정리한 표가 있다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3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누적비용표 및 누적회의록</a:t>
            </a:r>
            <a:endParaRPr lang="en-US" altLang="ko-KR" sz="1600" spc="-150" dirty="0">
              <a:solidFill>
                <a:schemeClr val="tx1">
                  <a:lumMod val="85000"/>
                  <a:lumOff val="15000"/>
                </a:schemeClr>
              </a:solidFill>
              <a:latin typeface="바른돋움OTFPro 1" pitchFamily="50" charset="-127"/>
              <a:ea typeface="바른돋움OTFPro 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77A55E1-ACBF-432B-8C08-AAEB2E813941}"/>
              </a:ext>
            </a:extLst>
          </p:cNvPr>
          <p:cNvGrpSpPr/>
          <p:nvPr/>
        </p:nvGrpSpPr>
        <p:grpSpPr>
          <a:xfrm>
            <a:off x="251520" y="833171"/>
            <a:ext cx="8784976" cy="4207936"/>
            <a:chOff x="251520" y="833171"/>
            <a:chExt cx="8496944" cy="3934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51520" y="833171"/>
              <a:ext cx="8496944" cy="3934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395537" y="931151"/>
              <a:ext cx="8241146" cy="37342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460593" y="1309508"/>
            <a:ext cx="3252679" cy="30008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표는 총 회의한 날짜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주제를 정리한 것이다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아래 회의록처럼 회의시간에 한 활동들을 간단하게 정리해 놓았다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735655" y="4609386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7" y="1048614"/>
            <a:ext cx="125637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누적회의록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3B75A0-063D-40AD-B868-9A30F29B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53" y="1048614"/>
            <a:ext cx="4839581" cy="159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92B158-CEA1-4509-B399-B82C24C5C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67" y="2705364"/>
            <a:ext cx="2201509" cy="216750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76C511-E8A8-489E-B633-12DFAC4AC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842" y="2995767"/>
            <a:ext cx="25050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Burn-down chart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540F76-4E32-4706-8638-A1D8FC9F154B}"/>
              </a:ext>
            </a:extLst>
          </p:cNvPr>
          <p:cNvGrpSpPr/>
          <p:nvPr/>
        </p:nvGrpSpPr>
        <p:grpSpPr>
          <a:xfrm>
            <a:off x="251520" y="833170"/>
            <a:ext cx="8712968" cy="4310329"/>
            <a:chOff x="251520" y="833171"/>
            <a:chExt cx="8496944" cy="3934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51520" y="833171"/>
              <a:ext cx="8496944" cy="3934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395537" y="931151"/>
              <a:ext cx="8241146" cy="37342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07316" y="1417946"/>
            <a:ext cx="3755778" cy="30008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사진을 보면 목표시간 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100%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잡고 점점 줄여 나가는 형태의 자료들이다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그래프를 보면 실제의 학습시간이 목표시간과 거의 일치함을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6" y="1048614"/>
            <a:ext cx="183243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Burn-down chart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1375AF-1064-478B-920F-BA9B5BA79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717" y="1284823"/>
            <a:ext cx="4252319" cy="338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3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Burn-down chart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1540F76-4E32-4706-8638-A1D8FC9F154B}"/>
              </a:ext>
            </a:extLst>
          </p:cNvPr>
          <p:cNvGrpSpPr/>
          <p:nvPr/>
        </p:nvGrpSpPr>
        <p:grpSpPr>
          <a:xfrm>
            <a:off x="251520" y="833170"/>
            <a:ext cx="8712968" cy="4310329"/>
            <a:chOff x="251520" y="833171"/>
            <a:chExt cx="8496944" cy="3934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51520" y="833171"/>
              <a:ext cx="8496944" cy="3934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395537" y="931151"/>
              <a:ext cx="8241146" cy="37342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704141" y="1530616"/>
            <a:ext cx="3132296" cy="34163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옆의 자료는 각 역할마다 학습한 내용을 간단하게 정리한 표이다</a:t>
            </a:r>
            <a:r>
              <a:rPr lang="en-US" altLang="ko-KR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z="24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6" y="1048614"/>
            <a:ext cx="183243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Burn-down chart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1A0F7-DDEC-40B2-991E-318B32080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015" y="1102458"/>
            <a:ext cx="4136692" cy="36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63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OPPM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C51AE7-2EAB-4716-AAFE-D0041790CFC5}"/>
              </a:ext>
            </a:extLst>
          </p:cNvPr>
          <p:cNvGrpSpPr/>
          <p:nvPr/>
        </p:nvGrpSpPr>
        <p:grpSpPr>
          <a:xfrm>
            <a:off x="251520" y="833171"/>
            <a:ext cx="8496944" cy="4207936"/>
            <a:chOff x="251520" y="833171"/>
            <a:chExt cx="8496944" cy="39340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F659E1D-C664-49B4-959E-5239E4AA0049}"/>
                </a:ext>
              </a:extLst>
            </p:cNvPr>
            <p:cNvSpPr/>
            <p:nvPr/>
          </p:nvSpPr>
          <p:spPr>
            <a:xfrm>
              <a:off x="251520" y="833171"/>
              <a:ext cx="8496944" cy="3934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B26DA69-5006-40BE-8D1B-D10005919F19}"/>
                </a:ext>
              </a:extLst>
            </p:cNvPr>
            <p:cNvSpPr/>
            <p:nvPr/>
          </p:nvSpPr>
          <p:spPr>
            <a:xfrm>
              <a:off x="395537" y="931151"/>
              <a:ext cx="8241146" cy="3734245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395536" y="1432394"/>
            <a:ext cx="3651567" cy="304698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z="160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사진을 보면 각 목표와 주요과업들에 대해 미리 정리 해놓고 날짜별로 활동을 하였는지에 대한 자료이다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실제비용이 예상비용보다 더  적은 것을 제외하고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주요과업들 및 목표들을 모두 수행하였다</a:t>
            </a:r>
            <a:r>
              <a:rPr lang="en-US" altLang="ko-KR" sz="1600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48264" y="4817361"/>
            <a:ext cx="2133600" cy="273844"/>
          </a:xfrm>
        </p:spPr>
        <p:txBody>
          <a:bodyPr/>
          <a:lstStyle/>
          <a:p>
            <a:fld id="{4BEDD84E-25D4-4983-8AA1-2863C96F08D9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6" y="1048614"/>
            <a:ext cx="824324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OPPM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B2EC1-2FDF-4577-A997-13E984B93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31" y="1234199"/>
            <a:ext cx="4296189" cy="321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5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05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5" y="444519"/>
            <a:ext cx="3554741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OTFPro 1" pitchFamily="50" charset="-127"/>
                <a:ea typeface="바른돋움OTFPro 1" pitchFamily="50" charset="-127"/>
              </a:rPr>
              <a:t>GitHub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F659E1D-C664-49B4-959E-5239E4AA0049}"/>
              </a:ext>
            </a:extLst>
          </p:cNvPr>
          <p:cNvSpPr/>
          <p:nvPr/>
        </p:nvSpPr>
        <p:spPr>
          <a:xfrm>
            <a:off x="251520" y="833171"/>
            <a:ext cx="8496944" cy="39340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26DA69-5006-40BE-8D1B-D10005919F19}"/>
              </a:ext>
            </a:extLst>
          </p:cNvPr>
          <p:cNvSpPr/>
          <p:nvPr/>
        </p:nvSpPr>
        <p:spPr>
          <a:xfrm>
            <a:off x="395537" y="931151"/>
            <a:ext cx="8241146" cy="373424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5DA18-4EC7-4379-9752-022C14276845}"/>
              </a:ext>
            </a:extLst>
          </p:cNvPr>
          <p:cNvSpPr txBox="1"/>
          <p:nvPr/>
        </p:nvSpPr>
        <p:spPr>
          <a:xfrm>
            <a:off x="588732" y="1233280"/>
            <a:ext cx="3960440" cy="38318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오른쪽 사진은 이때까지 학습한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알티노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코드 모두를 정리 한 장면이다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lvl="0" indent="-285750">
              <a:lnSpc>
                <a:spcPct val="150000"/>
              </a:lnSpc>
              <a:buFontTx/>
              <a:buChar char="-"/>
              <a:defRPr lang="ko-KR" altLang="en-US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팀원들과 코드를 공유하면서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학습한 내용을 정리를 할 수 있었다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lvl="0">
              <a:lnSpc>
                <a:spcPct val="150000"/>
              </a:lnSpc>
              <a:defRPr lang="ko-KR" altLang="en-US"/>
            </a:pPr>
            <a:endParaRPr lang="en-US" altLang="ko-KR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en-US" altLang="ko-KR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pc="-15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7A0C-6C84-4462-91FB-D237661621A8}"/>
              </a:ext>
            </a:extLst>
          </p:cNvPr>
          <p:cNvSpPr txBox="1"/>
          <p:nvPr/>
        </p:nvSpPr>
        <p:spPr>
          <a:xfrm>
            <a:off x="507316" y="1048614"/>
            <a:ext cx="89633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GitHub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88142-68D3-40E7-9A28-E4B4C47F4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046290"/>
            <a:ext cx="3447857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4187"/>
            <a:ext cx="8229600" cy="360040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2000" dirty="0"/>
              <a:t>출처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08676"/>
            <a:ext cx="8229600" cy="4126147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/>
              <a:t>Git Hub : </a:t>
            </a:r>
            <a:r>
              <a:rPr lang="en-US" altLang="ko-KR" sz="1100" dirty="0">
                <a:hlinkClick r:id="rId2"/>
              </a:rPr>
              <a:t>https://github.com/features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Scrum </a:t>
            </a:r>
            <a:r>
              <a:rPr lang="en-US" altLang="ko-KR" sz="105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:</a:t>
            </a:r>
            <a:r>
              <a:rPr lang="en-US" altLang="ko-KR" sz="105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  <a:hlinkClick r:id="rId3"/>
              </a:rPr>
              <a:t>https://ko.wikipedia.org/wiki/%EC%8A%A4%ED%81%AC%EB%9F%BC_(%EC%95%A0%EC%9E%90%EC%9D%BC_%EA%B0%9C%EB%B0%9C_%ED%94%84%EB%A1%9C%EC%84%B8%EC%8A%A4)</a:t>
            </a:r>
            <a:endParaRPr lang="en-US" altLang="ko-KR" sz="1050" b="1" dirty="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맑은 고딕"/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</a:rPr>
              <a:t>Burn - down Chart : </a:t>
            </a:r>
            <a:r>
              <a:rPr lang="en-US" altLang="ko-KR" sz="1100" b="1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맑은 고딕"/>
                <a:hlinkClick r:id="rId4"/>
              </a:rPr>
              <a:t>https://en.wikipedia.org/wiki/Burn_down_chart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/>
              <a:t>C : </a:t>
            </a:r>
            <a:r>
              <a:rPr lang="en-US" altLang="ko-KR" sz="1100" dirty="0">
                <a:hlinkClick r:id="rId5"/>
              </a:rPr>
              <a:t>http://apprize.info/c/index.html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/>
              <a:t>알티노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6"/>
              </a:rPr>
              <a:t>https://www.youtube.com/watch?v=d_qq_1o591w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1100" dirty="0"/>
              <a:t>Risk :  </a:t>
            </a:r>
            <a:r>
              <a:rPr lang="en-US" altLang="ko-KR" sz="1100" dirty="0">
                <a:hlinkClick r:id="rId7"/>
              </a:rPr>
              <a:t>http://www.optimumsafetyconsultants.co.uk/blog/5-things-need-include-risk-assessment/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/>
              <a:t>자율 주행 자동차 시장 조사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8"/>
              </a:rPr>
              <a:t>https://spri.kr/posts/view/21830?code=inderstry_trend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/>
              <a:t>자율 주행 자동차 기술 동향 </a:t>
            </a:r>
            <a:r>
              <a:rPr lang="en-US" altLang="ko-KR" sz="1100" dirty="0"/>
              <a:t>: </a:t>
            </a:r>
            <a:r>
              <a:rPr lang="en-US" altLang="ko-KR" sz="1100" dirty="0">
                <a:hlinkClick r:id="rId9"/>
              </a:rPr>
              <a:t>http://blog.naver.com/PostView.nhn?blogId=ymhyms&amp;logNo=220613921036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1100" dirty="0" err="1"/>
              <a:t>알티노</a:t>
            </a:r>
            <a:r>
              <a:rPr lang="ko-KR" altLang="en-US" sz="1100" dirty="0"/>
              <a:t> 코드 자료 </a:t>
            </a:r>
            <a:r>
              <a:rPr lang="en-US" altLang="ko-KR" sz="1100" dirty="0"/>
              <a:t>: </a:t>
            </a:r>
            <a:r>
              <a:rPr lang="ko-KR" altLang="en-US" sz="1100" dirty="0" err="1"/>
              <a:t>알티노를</a:t>
            </a:r>
            <a:r>
              <a:rPr lang="en-US" altLang="ko-KR" sz="1100" dirty="0"/>
              <a:t> </a:t>
            </a:r>
            <a:r>
              <a:rPr lang="ko-KR" altLang="en-US" sz="1100" dirty="0"/>
              <a:t>활용한</a:t>
            </a:r>
            <a:r>
              <a:rPr lang="en-US" altLang="ko-KR" sz="1100" dirty="0"/>
              <a:t> C</a:t>
            </a:r>
            <a:r>
              <a:rPr lang="ko-KR" altLang="en-US" sz="1100" dirty="0"/>
              <a:t>언어</a:t>
            </a:r>
            <a:r>
              <a:rPr lang="en-US" altLang="ko-KR" sz="1100" dirty="0"/>
              <a:t> </a:t>
            </a:r>
            <a:r>
              <a:rPr lang="ko-KR" altLang="en-US" sz="1100" dirty="0"/>
              <a:t>프로그래밍</a:t>
            </a:r>
            <a:r>
              <a:rPr lang="en-US" altLang="ko-KR" sz="1100" dirty="0"/>
              <a:t>.pdf </a:t>
            </a:r>
            <a:r>
              <a:rPr lang="ko-KR" altLang="en-US" sz="1100" dirty="0"/>
              <a:t>파일 </a:t>
            </a:r>
            <a:r>
              <a:rPr lang="en-US" altLang="ko-KR" sz="1100" dirty="0"/>
              <a:t>- http://www.saeon.co.kr/board/free/list.html?board.no=7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pPr marL="0" indent="0">
              <a:lnSpc>
                <a:spcPct val="200000"/>
              </a:lnSpc>
              <a:buNone/>
            </a:pP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34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02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0929" y="392750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팀 </a:t>
            </a:r>
            <a:r>
              <a:rPr lang="en-US" altLang="ko-KR" sz="1600" spc="-150" dirty="0">
                <a:latin typeface="THE정고딕140" pitchFamily="18" charset="-127"/>
                <a:ea typeface="THE정고딕140" pitchFamily="18" charset="-127"/>
              </a:rPr>
              <a:t>SWOT </a:t>
            </a:r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분석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C261A7-EFE9-4C9A-BF86-CACA7F77C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graphicFrame>
        <p:nvGraphicFramePr>
          <p:cNvPr id="20" name="내용 개체 틀 6">
            <a:extLst>
              <a:ext uri="{FF2B5EF4-FFF2-40B4-BE49-F238E27FC236}">
                <a16:creationId xmlns:a16="http://schemas.microsoft.com/office/drawing/2014/main" id="{60493B9B-6EC5-4E59-B83E-F495BDFB02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834436"/>
              </p:ext>
            </p:extLst>
          </p:nvPr>
        </p:nvGraphicFramePr>
        <p:xfrm>
          <a:off x="457200" y="855227"/>
          <a:ext cx="8208912" cy="408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0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39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74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40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Internal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Strength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Weakness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집이 가까워 모이기가 쉽다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기숙사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쪽문자취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모두 컴퓨터공학 전공이라 기술 활용이 좋다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시간 관리가 잘 안 된다</a:t>
                      </a:r>
                      <a:r>
                        <a:rPr lang="en-US" altLang="ko-KR" sz="1600" dirty="0"/>
                        <a:t>.</a:t>
                      </a:r>
                      <a:br>
                        <a:rPr lang="en-US" altLang="ko-KR" sz="1600" dirty="0"/>
                      </a:b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이번 수업 지각생이 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명 잇다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프로그래밍에 대한 자신감이 부족하다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143"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External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Opportunity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Threat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105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dirty="0"/>
                        <a:t>시간 관리를 못하지만</a:t>
                      </a:r>
                      <a:r>
                        <a:rPr lang="en-US" altLang="ko-KR" sz="1400" baseline="0" dirty="0"/>
                        <a:t> </a:t>
                      </a:r>
                      <a:r>
                        <a:rPr lang="ko-KR" altLang="en-US" sz="1400" dirty="0"/>
                        <a:t>사는 곳이 가까워 쉽게 모일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/>
                        <a:t>C</a:t>
                      </a:r>
                      <a:r>
                        <a:rPr lang="ko-KR" altLang="en-US" sz="1400" dirty="0"/>
                        <a:t>언어를 배우고 있기 때문에 과제 수행에 도움이 될 수 있다</a:t>
                      </a:r>
                      <a:r>
                        <a:rPr lang="en-US" altLang="ko-KR" sz="1400" dirty="0"/>
                        <a:t>.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학번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명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/>
                        <a:t>프로그래밍 실력이 부족해서 미루다가는 </a:t>
                      </a:r>
                      <a:r>
                        <a:rPr lang="en-US" altLang="ko-KR" sz="1600" dirty="0"/>
                        <a:t>c</a:t>
                      </a:r>
                      <a:r>
                        <a:rPr lang="ko-KR" altLang="en-US" sz="1600" dirty="0"/>
                        <a:t>받을 결과물을 제출 할 수 있다</a:t>
                      </a:r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2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03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8876" y="444519"/>
            <a:ext cx="201622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THE정고딕140" pitchFamily="18" charset="-127"/>
                <a:ea typeface="THE정고딕140" pitchFamily="18" charset="-127"/>
              </a:rPr>
              <a:t>팀내 규칙 제정</a:t>
            </a:r>
            <a:endParaRPr lang="en-US" altLang="ko-KR" sz="1600" spc="-150" dirty="0"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BABFEC-8DFE-43B5-8C67-665536D5E213}"/>
              </a:ext>
            </a:extLst>
          </p:cNvPr>
          <p:cNvSpPr txBox="1"/>
          <p:nvPr/>
        </p:nvSpPr>
        <p:spPr>
          <a:xfrm>
            <a:off x="620864" y="1157526"/>
            <a:ext cx="373511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1. 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잠수 금지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!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427731-3D76-4E77-B535-D29D470B765A}"/>
              </a:ext>
            </a:extLst>
          </p:cNvPr>
          <p:cNvSpPr txBox="1"/>
          <p:nvPr/>
        </p:nvSpPr>
        <p:spPr>
          <a:xfrm>
            <a:off x="620864" y="1854596"/>
            <a:ext cx="373511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2.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시간 약속 잘 지키기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!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DC9E05-BB85-4499-87C0-E99C7A3A9D48}"/>
              </a:ext>
            </a:extLst>
          </p:cNvPr>
          <p:cNvSpPr txBox="1"/>
          <p:nvPr/>
        </p:nvSpPr>
        <p:spPr>
          <a:xfrm>
            <a:off x="620864" y="2580380"/>
            <a:ext cx="373511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3.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자기 맡은 일 잘 하기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!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4F2A37-94AC-436D-8D5D-CEE32A16E74E}"/>
              </a:ext>
            </a:extLst>
          </p:cNvPr>
          <p:cNvSpPr txBox="1"/>
          <p:nvPr/>
        </p:nvSpPr>
        <p:spPr>
          <a:xfrm>
            <a:off x="620864" y="3219822"/>
            <a:ext cx="373511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4.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정기적으로 모임을 가지기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!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1F4ACE-432B-4001-98A5-EAE87EB07BD3}"/>
              </a:ext>
            </a:extLst>
          </p:cNvPr>
          <p:cNvSpPr txBox="1"/>
          <p:nvPr/>
        </p:nvSpPr>
        <p:spPr>
          <a:xfrm>
            <a:off x="620864" y="3916892"/>
            <a:ext cx="3735112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5.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할 일을 미리미리 끝내기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!</a:t>
            </a:r>
            <a:endParaRPr lang="ko-KR" altLang="en-US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AB98E1-DF1D-482B-B55F-1281F20E9C64}"/>
              </a:ext>
            </a:extLst>
          </p:cNvPr>
          <p:cNvSpPr txBox="1"/>
          <p:nvPr/>
        </p:nvSpPr>
        <p:spPr>
          <a:xfrm>
            <a:off x="4860032" y="1157526"/>
            <a:ext cx="3735112" cy="1477328"/>
          </a:xfrm>
          <a:prstGeom prst="rect">
            <a:avLst/>
          </a:prstGeom>
          <a:solidFill>
            <a:schemeClr val="accent1">
              <a:lumMod val="75000"/>
            </a:schemeClr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Scrum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회의 일정</a:t>
            </a:r>
            <a:endParaRPr lang="en-US" altLang="ko-KR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시기 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: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매주 일요일 오후</a:t>
            </a:r>
            <a:endParaRPr lang="en-US" altLang="ko-KR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장소 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: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쪽문 </a:t>
            </a:r>
            <a:r>
              <a:rPr lang="en-US" altLang="ko-KR" b="1" spc="-150" dirty="0" err="1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khaldi</a:t>
            </a:r>
            <a:r>
              <a:rPr lang="en-US" altLang="ko-KR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 </a:t>
            </a:r>
            <a:r>
              <a:rPr lang="ko-KR" altLang="en-US" b="1" spc="-150" dirty="0">
                <a:solidFill>
                  <a:schemeClr val="bg1"/>
                </a:solidFill>
                <a:latin typeface="THE정고딕120" pitchFamily="18" charset="-127"/>
                <a:ea typeface="THE정고딕120" pitchFamily="18" charset="-127"/>
              </a:rPr>
              <a:t>카페</a:t>
            </a:r>
            <a:endParaRPr lang="en-US" altLang="ko-KR" b="1" spc="-150" dirty="0">
              <a:solidFill>
                <a:schemeClr val="bg1"/>
              </a:solidFill>
              <a:latin typeface="THE정고딕120" pitchFamily="18" charset="-127"/>
              <a:ea typeface="THE정고딕12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3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395535" y="931150"/>
            <a:ext cx="4043371" cy="40168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473370" y="931150"/>
            <a:ext cx="5347102" cy="4016864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51520" y="219708"/>
            <a:ext cx="511596" cy="511596"/>
          </a:xfrm>
          <a:prstGeom prst="rect">
            <a:avLst/>
          </a:prstGeom>
          <a:solidFill>
            <a:srgbClr val="8E33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3282" y="244673"/>
            <a:ext cx="648072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04</a:t>
            </a:r>
            <a:endParaRPr lang="ko-KR" altLang="en-US" sz="2400" spc="-1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876" y="444519"/>
            <a:ext cx="2474972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THE정고딕140" pitchFamily="18" charset="-127"/>
                <a:ea typeface="THE정고딕140" pitchFamily="18" charset="-127"/>
              </a:rPr>
              <a:t>주제소개</a:t>
            </a:r>
            <a:endParaRPr lang="en-US" altLang="ko-KR" sz="1600" spc="-150" dirty="0">
              <a:solidFill>
                <a:schemeClr val="tx1">
                  <a:lumMod val="95000"/>
                  <a:lumOff val="5000"/>
                </a:schemeClr>
              </a:solidFill>
              <a:latin typeface="THE정고딕140" pitchFamily="18" charset="-127"/>
              <a:ea typeface="THE정고딕14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87125" y="1014277"/>
            <a:ext cx="3916542" cy="385291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3484479" y="1014277"/>
            <a:ext cx="5257983" cy="38529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이등변 삼각형 34"/>
          <p:cNvSpPr/>
          <p:nvPr/>
        </p:nvSpPr>
        <p:spPr>
          <a:xfrm rot="5400000">
            <a:off x="3474177" y="1760298"/>
            <a:ext cx="327908" cy="307305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7125" y="1447324"/>
            <a:ext cx="2986244" cy="29238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atin typeface="나눔명조" pitchFamily="18" charset="-127"/>
                <a:ea typeface="나눔명조" pitchFamily="18" charset="-127"/>
              </a:rPr>
              <a:t>알티노 로봇</a:t>
            </a:r>
            <a:endParaRPr lang="en-US" altLang="ko-KR" b="1" spc="-150" dirty="0">
              <a:latin typeface="나눔명조" pitchFamily="18" charset="-127"/>
              <a:ea typeface="나눔명조" pitchFamily="18" charset="-127"/>
            </a:endParaRPr>
          </a:p>
          <a:p>
            <a:endParaRPr lang="en-US" altLang="ko-KR" sz="2000" spc="-1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MSRDS, AVR, Visual C++, Android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의 교육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개발을 위해 개발된 로봇플랫폼</a:t>
            </a:r>
          </a:p>
          <a:p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으로 초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중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고등학교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, 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대학교까지 폭넓은 교육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/</a:t>
            </a:r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개발 플랫폼으로의 사용이 용이한 제품이다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endParaRPr lang="en-US" altLang="ko-KR" sz="1400" spc="-150" dirty="0">
              <a:latin typeface="나눔명조" pitchFamily="18" charset="-127"/>
              <a:ea typeface="나눔명조" pitchFamily="18" charset="-127"/>
            </a:endParaRPr>
          </a:p>
          <a:p>
            <a:r>
              <a:rPr lang="ko-KR" altLang="en-US" sz="1400" spc="-150" dirty="0">
                <a:latin typeface="나눔명조" pitchFamily="18" charset="-127"/>
                <a:ea typeface="나눔명조" pitchFamily="18" charset="-127"/>
              </a:rPr>
              <a:t>이 제품에 명령을 입력하여 원하는 방향으로 움직이고 작동하도록 설계하는 것이 이번 프로젝트의 주제이다</a:t>
            </a:r>
            <a:r>
              <a:rPr lang="en-US" altLang="ko-KR" sz="1400" spc="-150" dirty="0">
                <a:latin typeface="나눔명조" pitchFamily="18" charset="-127"/>
                <a:ea typeface="나눔명조" pitchFamily="18" charset="-127"/>
              </a:rPr>
              <a:t>.</a:t>
            </a:r>
          </a:p>
          <a:p>
            <a:endParaRPr lang="ko-KR" altLang="en-US" sz="2000" spc="-150" dirty="0"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444C03-DFC0-45F5-86CE-FEE76D6FF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100" y="1447324"/>
            <a:ext cx="4717041" cy="308291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5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</TotalTime>
  <Words>2811</Words>
  <Application>Microsoft Office PowerPoint</Application>
  <PresentationFormat>화면 슬라이드 쇼(16:9)</PresentationFormat>
  <Paragraphs>731</Paragraphs>
  <Slides>69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7" baseType="lpstr">
      <vt:lpstr>Aharoni</vt:lpstr>
      <vt:lpstr>HY견고딕</vt:lpstr>
      <vt:lpstr>HY중고딕</vt:lpstr>
      <vt:lpstr>MS UI Gothic</vt:lpstr>
      <vt:lpstr>THE정고딕120</vt:lpstr>
      <vt:lpstr>THE정고딕130</vt:lpstr>
      <vt:lpstr>THE정고딕140</vt:lpstr>
      <vt:lpstr>THE정고딕160</vt:lpstr>
      <vt:lpstr>THE정고딕170</vt:lpstr>
      <vt:lpstr>나눔고딕</vt:lpstr>
      <vt:lpstr>나눔명조</vt:lpstr>
      <vt:lpstr>돋움</vt:lpstr>
      <vt:lpstr>맑은 고딕</vt:lpstr>
      <vt:lpstr>문체부 바탕체</vt:lpstr>
      <vt:lpstr>바른돋움OTFPro 1</vt:lpstr>
      <vt:lpstr>한컴 윤고딕 240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출처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minsu kim</cp:lastModifiedBy>
  <cp:revision>247</cp:revision>
  <dcterms:created xsi:type="dcterms:W3CDTF">2006-10-05T04:04:58Z</dcterms:created>
  <dcterms:modified xsi:type="dcterms:W3CDTF">2017-12-03T10:29:36Z</dcterms:modified>
</cp:coreProperties>
</file>